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0" r:id="rId2"/>
  </p:sldMasterIdLst>
  <p:notesMasterIdLst>
    <p:notesMasterId r:id="rId8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-33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2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40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6386" name="Shape 4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01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34818" name="Shape 10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11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36866" name="Shape 11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18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38914" name="Shape 11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23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40962" name="Shape 12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28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43010" name="Shape 1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33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45058" name="Shape 13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139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47106" name="Shape 14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144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49154" name="Shape 14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149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51202" name="Shape 15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154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53250" name="Shape 15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300" smtClean="0">
                <a:solidFill>
                  <a:srgbClr val="000000"/>
                </a:solidFill>
                <a:cs typeface="Arial" charset="0"/>
                <a:sym typeface="Arial" charset="0"/>
              </a:rPr>
              <a:t>paneth cells contain lysozyme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z="1300" smtClean="0">
                <a:solidFill>
                  <a:srgbClr val="000000"/>
                </a:solidFill>
                <a:cs typeface="Arial" charset="0"/>
                <a:sym typeface="Arial" charset="0"/>
              </a:rPr>
              <a:t>mitotic figures visible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46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8434" name="Shape 4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159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55298" name="Shape 16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165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57346" name="Shape 16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300" smtClean="0">
                <a:solidFill>
                  <a:srgbClr val="000000"/>
                </a:solidFill>
                <a:cs typeface="Arial" charset="0"/>
                <a:sym typeface="Arial" charset="0"/>
              </a:rPr>
              <a:t>purkinje cells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hape 172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59394" name="Shape 17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hape 179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61442" name="Shape 18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hape 186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63490" name="Shape 1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192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65538" name="Shape 1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hape 199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67586" name="Shape 20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hape 204"/>
          <p:cNvSpPr>
            <a:spLocks noGrp="1" noRot="1"/>
          </p:cNvSpPr>
          <p:nvPr>
            <p:ph type="sldImg" idx="2"/>
          </p:nvPr>
        </p:nvSpPr>
        <p:spPr>
          <a:noFill/>
        </p:spPr>
      </p:sp>
      <p:sp>
        <p:nvSpPr>
          <p:cNvPr id="69634" name="Shape 20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hape 211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71682" name="Shape 21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hape 218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73730" name="Shape 21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54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20482" name="Shape 5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hape 225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75778" name="Shape 2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hape 232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77826" name="Shape 2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hape 239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79874" name="Shape 24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hape 245"/>
          <p:cNvSpPr>
            <a:spLocks noGrp="1" noRot="1"/>
          </p:cNvSpPr>
          <p:nvPr>
            <p:ph type="sldImg" idx="2"/>
          </p:nvPr>
        </p:nvSpPr>
        <p:spPr>
          <a:noFill/>
        </p:spPr>
      </p:sp>
      <p:sp>
        <p:nvSpPr>
          <p:cNvPr id="81922" name="Shape 24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hape 253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83970" name="Shape 2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hape 259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86018" name="Shape 26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hape 265"/>
          <p:cNvSpPr>
            <a:spLocks noGrp="1" noRot="1"/>
          </p:cNvSpPr>
          <p:nvPr>
            <p:ph type="sldImg" idx="2"/>
          </p:nvPr>
        </p:nvSpPr>
        <p:spPr>
          <a:noFill/>
        </p:spPr>
      </p:sp>
      <p:sp>
        <p:nvSpPr>
          <p:cNvPr id="88066" name="Shape 26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hape 275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90114" name="Shape 27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hape 281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92162" name="Shape 28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hape 291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94210" name="Shape 29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60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22530" name="Shape 6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hape 298"/>
          <p:cNvSpPr>
            <a:spLocks noGrp="1" noRot="1"/>
          </p:cNvSpPr>
          <p:nvPr>
            <p:ph type="sldImg" idx="2"/>
          </p:nvPr>
        </p:nvSpPr>
        <p:spPr>
          <a:noFill/>
        </p:spPr>
      </p:sp>
      <p:sp>
        <p:nvSpPr>
          <p:cNvPr id="96258" name="Shape 2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hape 304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98306" name="Shape 30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hape 310"/>
          <p:cNvSpPr>
            <a:spLocks noGrp="1" noRot="1"/>
          </p:cNvSpPr>
          <p:nvPr>
            <p:ph type="sldImg" idx="2"/>
          </p:nvPr>
        </p:nvSpPr>
        <p:spPr>
          <a:noFill/>
        </p:spPr>
      </p:sp>
      <p:sp>
        <p:nvSpPr>
          <p:cNvPr id="100354" name="Shape 3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hape 317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02402" name="Shape 31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hape 324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04450" name="Shape 32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hape 329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06498" name="Shape 33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hape 337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08546" name="Shape 33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hape 345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10594" name="Shape 34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hape 350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12642" name="Shape 35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hape 356"/>
          <p:cNvSpPr>
            <a:spLocks noGrp="1" noRot="1"/>
          </p:cNvSpPr>
          <p:nvPr>
            <p:ph type="sldImg" idx="2"/>
          </p:nvPr>
        </p:nvSpPr>
        <p:spPr>
          <a:noFill/>
        </p:spPr>
      </p:sp>
      <p:sp>
        <p:nvSpPr>
          <p:cNvPr id="114690" name="Shape 35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66"/>
          <p:cNvSpPr>
            <a:spLocks noGrp="1" noRot="1"/>
          </p:cNvSpPr>
          <p:nvPr>
            <p:ph type="sldImg" idx="2"/>
          </p:nvPr>
        </p:nvSpPr>
        <p:spPr>
          <a:noFill/>
        </p:spPr>
      </p:sp>
      <p:sp>
        <p:nvSpPr>
          <p:cNvPr id="24578" name="Shape 6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hape 362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16738" name="Shape 36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hape 369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18786" name="Shape 37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hape 376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20834" name="Shape 37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hape 381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22882" name="Shape 38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hape 386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24930" name="Shape 3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300" smtClean="0">
                <a:solidFill>
                  <a:srgbClr val="000000"/>
                </a:solidFill>
                <a:cs typeface="Arial" charset="0"/>
                <a:sym typeface="Arial" charset="0"/>
              </a:rPr>
              <a:t>coagulative necrosis:cell outlines can be seen.  nuclear ghosts.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z="1300" smtClean="0">
                <a:solidFill>
                  <a:srgbClr val="000000"/>
                </a:solidFill>
                <a:cs typeface="Arial" charset="0"/>
                <a:sym typeface="Arial" charset="0"/>
              </a:rPr>
              <a:t>adjacent tissue normal or pyknotic and digested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hape 393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26978" name="Shape 39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hape 398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29026" name="Shape 3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300" smtClean="0">
                <a:solidFill>
                  <a:srgbClr val="000000"/>
                </a:solidFill>
                <a:cs typeface="Arial" charset="0"/>
                <a:sym typeface="Arial" charset="0"/>
              </a:rPr>
              <a:t>mouse brain striatum upside down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hape 403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31074" name="Shape 40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hape 408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33122" name="Shape 40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hape 413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35170" name="Shape 41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72"/>
          <p:cNvSpPr>
            <a:spLocks noGrp="1" noRot="1"/>
          </p:cNvSpPr>
          <p:nvPr>
            <p:ph type="sldImg" idx="2"/>
          </p:nvPr>
        </p:nvSpPr>
        <p:spPr>
          <a:noFill/>
        </p:spPr>
      </p:sp>
      <p:sp>
        <p:nvSpPr>
          <p:cNvPr id="26626" name="Shape 7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hape 418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37218" name="Shape 41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300" smtClean="0">
                <a:solidFill>
                  <a:srgbClr val="000000"/>
                </a:solidFill>
                <a:cs typeface="Arial" charset="0"/>
                <a:sym typeface="Arial" charset="0"/>
              </a:rPr>
              <a:t>paleocortex at lateral bottom of brain: large blue staining lines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hape 424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39266" name="Shape 42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hape 430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41314" name="Shape 43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hape 436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43362" name="Shape 4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hape 443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45410" name="Shape 44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hape 448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47458" name="Shape 44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hape 455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49506" name="Shape 45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hape 462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51554" name="Shape 46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hape 471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53602" name="Shape 47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hape 480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55650" name="Shape 48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78"/>
          <p:cNvSpPr>
            <a:spLocks noGrp="1" noRot="1"/>
          </p:cNvSpPr>
          <p:nvPr>
            <p:ph type="sldImg" idx="2"/>
          </p:nvPr>
        </p:nvSpPr>
        <p:spPr>
          <a:noFill/>
        </p:spPr>
      </p:sp>
      <p:sp>
        <p:nvSpPr>
          <p:cNvPr id="28674" name="Shape 7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hape 488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57698" name="Shape 48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hape 495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59746" name="Shape 49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hape 503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61794" name="Shape 50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hape 509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63842" name="Shape 51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300" smtClean="0">
                <a:solidFill>
                  <a:srgbClr val="000000"/>
                </a:solidFill>
                <a:cs typeface="Arial" charset="0"/>
                <a:sym typeface="Arial" charset="0"/>
              </a:rPr>
              <a:t>hotdog with bone spicule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hape 515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65890" name="Shape 51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hape 521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67938" name="Shape 52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300" smtClean="0">
                <a:solidFill>
                  <a:srgbClr val="000000"/>
                </a:solidFill>
                <a:cs typeface="Arial" charset="0"/>
                <a:sym typeface="Arial" charset="0"/>
              </a:rPr>
              <a:t>hotdog with bone spicule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hape 527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69986" name="Shape 52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300" smtClean="0">
                <a:solidFill>
                  <a:srgbClr val="000000"/>
                </a:solidFill>
                <a:cs typeface="Arial" charset="0"/>
                <a:sym typeface="Arial" charset="0"/>
              </a:rPr>
              <a:t>hotddog with artery and tendon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hape 534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72034" name="Shape 53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hape 540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74082" name="Shape 54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300" smtClean="0">
                <a:solidFill>
                  <a:srgbClr val="000000"/>
                </a:solidFill>
                <a:cs typeface="Arial" charset="0"/>
                <a:sym typeface="Arial" charset="0"/>
              </a:rPr>
              <a:t>cheap hotdog 100x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84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30722" name="Shape 8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94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32770" name="Shape 9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74319" y="205739"/>
            <a:ext cx="8595299" cy="617099"/>
          </a:xfrm>
          <a:prstGeom prst="rect">
            <a:avLst/>
          </a:prstGeom>
        </p:spPr>
        <p:txBody>
          <a:bodyPr lIns="75425" tIns="75425" rIns="75425" bIns="75425" anchor="t" anchorCtr="0"/>
          <a:lstStyle>
            <a:lvl1pPr marL="381000" indent="-190500" rtl="0">
              <a:buSzPct val="100000"/>
              <a:defRPr sz="3500"/>
            </a:lvl1pPr>
            <a:lvl2pPr marL="749300" indent="-177800" rtl="0">
              <a:buSzPct val="100000"/>
              <a:defRPr sz="3500"/>
            </a:lvl2pPr>
            <a:lvl3pPr marL="1130300" indent="-190500" rtl="0">
              <a:buSzPct val="100000"/>
              <a:defRPr sz="3500"/>
            </a:lvl3pPr>
            <a:lvl4pPr marL="1511300" indent="-190500" rtl="0">
              <a:buSzPct val="100000"/>
              <a:defRPr sz="3500"/>
            </a:lvl4pPr>
            <a:lvl5pPr marL="1892300" indent="-190500" rtl="0">
              <a:buSzPct val="100000"/>
              <a:defRPr sz="3500"/>
            </a:lvl5pPr>
            <a:lvl6pPr marL="2260600" indent="-190500" rtl="0">
              <a:buSzPct val="100000"/>
              <a:defRPr sz="3500"/>
            </a:lvl6pPr>
            <a:lvl7pPr marL="2641600" indent="-190500" rtl="0">
              <a:buSzPct val="100000"/>
              <a:defRPr sz="3500"/>
            </a:lvl7pPr>
            <a:lvl8pPr marL="3022600" indent="-190500" rtl="0">
              <a:buSzPct val="100000"/>
              <a:defRPr sz="3500"/>
            </a:lvl8pPr>
            <a:lvl9pPr marL="3390900" indent="-190500" rtl="0">
              <a:buSzPct val="100000"/>
              <a:defRPr sz="35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74319" y="1234440"/>
            <a:ext cx="4023299" cy="3703200"/>
          </a:xfrm>
          <a:prstGeom prst="rect">
            <a:avLst/>
          </a:prstGeom>
        </p:spPr>
        <p:txBody>
          <a:bodyPr lIns="75425" tIns="75425" rIns="75425" bIns="75425" anchor="t" anchorCtr="0"/>
          <a:lstStyle>
            <a:lvl1pPr marL="381000" indent="-190500" rtl="0">
              <a:buSzPct val="100000"/>
              <a:defRPr sz="2200"/>
            </a:lvl1pPr>
            <a:lvl2pPr marL="749300" indent="-177800" rtl="0">
              <a:buSzPct val="100000"/>
              <a:defRPr sz="2200"/>
            </a:lvl2pPr>
            <a:lvl3pPr marL="1130300" indent="-190500" rtl="0">
              <a:buSzPct val="100000"/>
              <a:defRPr sz="2200"/>
            </a:lvl3pPr>
            <a:lvl4pPr marL="1511300" indent="-190500" rtl="0">
              <a:buSzPct val="100000"/>
              <a:defRPr sz="2200"/>
            </a:lvl4pPr>
            <a:lvl5pPr marL="1892300" indent="-190500" rtl="0">
              <a:buSzPct val="100000"/>
              <a:defRPr sz="2200"/>
            </a:lvl5pPr>
            <a:lvl6pPr marL="2260600" indent="-190500" rtl="0">
              <a:buSzPct val="100000"/>
              <a:defRPr sz="2200"/>
            </a:lvl6pPr>
            <a:lvl7pPr marL="2641600" indent="-190500" rtl="0">
              <a:buSzPct val="100000"/>
              <a:defRPr sz="2200"/>
            </a:lvl7pPr>
            <a:lvl8pPr marL="3022600" indent="-190500" rtl="0">
              <a:buSzPct val="100000"/>
              <a:defRPr sz="2200"/>
            </a:lvl8pPr>
            <a:lvl9pPr marL="3390900" indent="-190500" rtl="0">
              <a:buSzPct val="100000"/>
              <a:defRPr sz="2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46319" y="1234440"/>
            <a:ext cx="4023299" cy="3703200"/>
          </a:xfrm>
          <a:prstGeom prst="rect">
            <a:avLst/>
          </a:prstGeom>
        </p:spPr>
        <p:txBody>
          <a:bodyPr lIns="75425" tIns="75425" rIns="75425" bIns="75425" anchor="t" anchorCtr="0"/>
          <a:lstStyle>
            <a:lvl1pPr marL="381000" indent="-190500" rtl="0">
              <a:buSzPct val="100000"/>
              <a:defRPr sz="2200"/>
            </a:lvl1pPr>
            <a:lvl2pPr marL="749300" indent="-177800" rtl="0">
              <a:buSzPct val="100000"/>
              <a:defRPr sz="2200"/>
            </a:lvl2pPr>
            <a:lvl3pPr marL="1130300" indent="-190500" rtl="0">
              <a:buSzPct val="100000"/>
              <a:defRPr sz="2200"/>
            </a:lvl3pPr>
            <a:lvl4pPr marL="1511300" indent="-190500" rtl="0">
              <a:buSzPct val="100000"/>
              <a:defRPr sz="2200"/>
            </a:lvl4pPr>
            <a:lvl5pPr marL="1892300" indent="-190500" rtl="0">
              <a:buSzPct val="100000"/>
              <a:defRPr sz="2200"/>
            </a:lvl5pPr>
            <a:lvl6pPr marL="2260600" indent="-190500" rtl="0">
              <a:buSzPct val="100000"/>
              <a:defRPr sz="2200"/>
            </a:lvl6pPr>
            <a:lvl7pPr marL="2641600" indent="-190500" rtl="0">
              <a:buSzPct val="100000"/>
              <a:defRPr sz="2200"/>
            </a:lvl7pPr>
            <a:lvl8pPr marL="3022600" indent="-190500" rtl="0">
              <a:buSzPct val="100000"/>
              <a:defRPr sz="2200"/>
            </a:lvl8pPr>
            <a:lvl9pPr marL="3390900" indent="-190500" rtl="0">
              <a:buSzPct val="100000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274319" y="4526280"/>
            <a:ext cx="8595299" cy="411599"/>
          </a:xfrm>
          <a:prstGeom prst="rect">
            <a:avLst/>
          </a:prstGeom>
        </p:spPr>
        <p:txBody>
          <a:bodyPr lIns="75425" tIns="75425" rIns="75425" bIns="75425" anchor="t" anchorCtr="0"/>
          <a:lstStyle>
            <a:lvl1pPr marL="381000" indent="-190500" algn="ctr" rtl="0">
              <a:buSzPct val="100000"/>
              <a:defRPr sz="2600"/>
            </a:lvl1pPr>
            <a:lvl2pPr marL="749300" indent="-177800" algn="ctr" rtl="0">
              <a:buSzPct val="100000"/>
              <a:defRPr sz="2600"/>
            </a:lvl2pPr>
            <a:lvl3pPr marL="1130300" indent="-190500" algn="ctr" rtl="0">
              <a:buSzPct val="100000"/>
              <a:defRPr sz="2600"/>
            </a:lvl3pPr>
            <a:lvl4pPr marL="1511300" indent="-190500" algn="ctr" rtl="0">
              <a:buSzPct val="100000"/>
              <a:defRPr sz="2600"/>
            </a:lvl4pPr>
            <a:lvl5pPr marL="1892300" indent="-190500" algn="ctr" rtl="0">
              <a:buSzPct val="100000"/>
              <a:defRPr sz="2600"/>
            </a:lvl5pPr>
            <a:lvl6pPr marL="2260600" indent="-190500" algn="ctr" rtl="0">
              <a:buSzPct val="100000"/>
              <a:defRPr sz="2600"/>
            </a:lvl6pPr>
            <a:lvl7pPr marL="2641600" indent="-190500" algn="ctr" rtl="0">
              <a:buSzPct val="100000"/>
              <a:defRPr sz="2600"/>
            </a:lvl7pPr>
            <a:lvl8pPr marL="3022600" indent="-190500" algn="ctr" rtl="0">
              <a:buSzPct val="100000"/>
              <a:defRPr sz="2600"/>
            </a:lvl8pPr>
            <a:lvl9pPr marL="3390900" indent="-190500" algn="ctr" rtl="0"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822959" y="2057400"/>
            <a:ext cx="7498199" cy="822900"/>
          </a:xfrm>
          <a:prstGeom prst="rect">
            <a:avLst/>
          </a:prstGeom>
        </p:spPr>
        <p:txBody>
          <a:bodyPr lIns="75425" tIns="75425" rIns="75425" bIns="75425" anchor="t" anchorCtr="0"/>
          <a:lstStyle>
            <a:lvl1pPr marL="381000" indent="-190500" algn="ctr" rtl="0">
              <a:buSzPct val="100000"/>
              <a:defRPr sz="4000"/>
            </a:lvl1pPr>
            <a:lvl2pPr marL="749300" indent="-177800" algn="ctr" rtl="0">
              <a:buSzPct val="100000"/>
              <a:defRPr sz="4000"/>
            </a:lvl2pPr>
            <a:lvl3pPr marL="1130300" indent="-190500" algn="ctr" rtl="0">
              <a:buSzPct val="100000"/>
              <a:defRPr sz="4000"/>
            </a:lvl3pPr>
            <a:lvl4pPr marL="1511300" indent="-190500" algn="ctr" rtl="0">
              <a:buSzPct val="100000"/>
              <a:defRPr sz="4000"/>
            </a:lvl4pPr>
            <a:lvl5pPr marL="1892300" indent="-190500" algn="ctr" rtl="0">
              <a:buSzPct val="100000"/>
              <a:defRPr sz="4000"/>
            </a:lvl5pPr>
            <a:lvl6pPr marL="2260600" indent="-190500" algn="ctr" rtl="0">
              <a:buSzPct val="100000"/>
              <a:defRPr sz="4000"/>
            </a:lvl6pPr>
            <a:lvl7pPr marL="2641600" indent="-190500" algn="ctr" rtl="0">
              <a:buSzPct val="100000"/>
              <a:defRPr sz="4000"/>
            </a:lvl7pPr>
            <a:lvl8pPr marL="3022600" indent="-190500" algn="ctr" rtl="0">
              <a:buSzPct val="100000"/>
              <a:defRPr sz="4000"/>
            </a:lvl8pPr>
            <a:lvl9pPr marL="3390900" indent="-190500" algn="ctr" rtl="0">
              <a:buSzPct val="100000"/>
              <a:defRPr sz="40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645919" y="3086100"/>
            <a:ext cx="5852100" cy="617099"/>
          </a:xfrm>
          <a:prstGeom prst="rect">
            <a:avLst/>
          </a:prstGeom>
        </p:spPr>
        <p:txBody>
          <a:bodyPr lIns="75425" tIns="75425" rIns="75425" bIns="75425" anchor="t" anchorCtr="0"/>
          <a:lstStyle>
            <a:lvl1pPr marL="381000" indent="-190500" algn="ctr" rtl="0">
              <a:buSzPct val="100000"/>
              <a:defRPr sz="2600"/>
            </a:lvl1pPr>
            <a:lvl2pPr marL="749300" indent="-177800" algn="ctr" rtl="0">
              <a:buSzPct val="100000"/>
              <a:defRPr sz="2600"/>
            </a:lvl2pPr>
            <a:lvl3pPr marL="1130300" indent="-190500" algn="ctr" rtl="0">
              <a:buSzPct val="100000"/>
              <a:defRPr sz="2600"/>
            </a:lvl3pPr>
            <a:lvl4pPr marL="1511300" indent="-190500" algn="ctr" rtl="0">
              <a:buSzPct val="100000"/>
              <a:defRPr sz="2600"/>
            </a:lvl4pPr>
            <a:lvl5pPr marL="1892300" indent="-190500" algn="ctr" rtl="0">
              <a:buSzPct val="100000"/>
              <a:defRPr sz="2600"/>
            </a:lvl5pPr>
            <a:lvl6pPr marL="2260600" indent="-190500" algn="ctr" rtl="0">
              <a:buSzPct val="100000"/>
              <a:defRPr sz="2600"/>
            </a:lvl6pPr>
            <a:lvl7pPr marL="2641600" indent="-190500" algn="ctr" rtl="0">
              <a:buSzPct val="100000"/>
              <a:defRPr sz="2600"/>
            </a:lvl7pPr>
            <a:lvl8pPr marL="3022600" indent="-190500" algn="ctr" rtl="0">
              <a:buSzPct val="100000"/>
              <a:defRPr sz="2600"/>
            </a:lvl8pPr>
            <a:lvl9pPr marL="3390900" indent="-190500" algn="ctr" rtl="0"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274319" y="205739"/>
            <a:ext cx="8595299" cy="617099"/>
          </a:xfrm>
          <a:prstGeom prst="rect">
            <a:avLst/>
          </a:prstGeom>
        </p:spPr>
        <p:txBody>
          <a:bodyPr lIns="75425" tIns="75425" rIns="75425" bIns="75425" anchor="t" anchorCtr="0"/>
          <a:lstStyle>
            <a:lvl1pPr marL="381000" indent="-190500" rtl="0">
              <a:buSzPct val="100000"/>
              <a:defRPr sz="3500"/>
            </a:lvl1pPr>
            <a:lvl2pPr marL="749300" indent="-177800" rtl="0">
              <a:buSzPct val="100000"/>
              <a:defRPr sz="3500"/>
            </a:lvl2pPr>
            <a:lvl3pPr marL="1130300" indent="-190500" rtl="0">
              <a:buSzPct val="100000"/>
              <a:defRPr sz="3500"/>
            </a:lvl3pPr>
            <a:lvl4pPr marL="1511300" indent="-190500" rtl="0">
              <a:buSzPct val="100000"/>
              <a:defRPr sz="3500"/>
            </a:lvl4pPr>
            <a:lvl5pPr marL="1892300" indent="-190500" rtl="0">
              <a:buSzPct val="100000"/>
              <a:defRPr sz="3500"/>
            </a:lvl5pPr>
            <a:lvl6pPr marL="2260600" indent="-190500" rtl="0">
              <a:buSzPct val="100000"/>
              <a:defRPr sz="3500"/>
            </a:lvl6pPr>
            <a:lvl7pPr marL="2641600" indent="-190500" rtl="0">
              <a:buSzPct val="100000"/>
              <a:defRPr sz="3500"/>
            </a:lvl7pPr>
            <a:lvl8pPr marL="3022600" indent="-190500" rtl="0">
              <a:buSzPct val="100000"/>
              <a:defRPr sz="3500"/>
            </a:lvl8pPr>
            <a:lvl9pPr marL="3390900" indent="-190500" rtl="0">
              <a:buSzPct val="100000"/>
              <a:defRPr sz="35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274319" y="1234440"/>
            <a:ext cx="8595299" cy="3703200"/>
          </a:xfrm>
          <a:prstGeom prst="rect">
            <a:avLst/>
          </a:prstGeom>
        </p:spPr>
        <p:txBody>
          <a:bodyPr lIns="75425" tIns="75425" rIns="75425" bIns="75425" anchor="t" anchorCtr="0"/>
          <a:lstStyle>
            <a:lvl1pPr marL="381000" indent="-190500" rtl="0">
              <a:buSzPct val="100000"/>
              <a:defRPr sz="2200"/>
            </a:lvl1pPr>
            <a:lvl2pPr marL="749300" indent="-177800" rtl="0">
              <a:buSzPct val="100000"/>
              <a:defRPr sz="2200"/>
            </a:lvl2pPr>
            <a:lvl3pPr marL="1130300" indent="-190500" rtl="0">
              <a:buSzPct val="100000"/>
              <a:defRPr sz="2200"/>
            </a:lvl3pPr>
            <a:lvl4pPr marL="1511300" indent="-190500" rtl="0">
              <a:buSzPct val="100000"/>
              <a:defRPr sz="2200"/>
            </a:lvl4pPr>
            <a:lvl5pPr marL="1892300" indent="-190500" rtl="0">
              <a:buSzPct val="100000"/>
              <a:defRPr sz="2200"/>
            </a:lvl5pPr>
            <a:lvl6pPr marL="2260600" indent="-190500" rtl="0">
              <a:buSzPct val="100000"/>
              <a:defRPr sz="2200"/>
            </a:lvl6pPr>
            <a:lvl7pPr marL="2641600" indent="-190500" rtl="0">
              <a:buSzPct val="100000"/>
              <a:defRPr sz="2200"/>
            </a:lvl7pPr>
            <a:lvl8pPr marL="3022600" indent="-190500" rtl="0">
              <a:buSzPct val="100000"/>
              <a:defRPr sz="2200"/>
            </a:lvl8pPr>
            <a:lvl9pPr marL="3390900" indent="-190500" rtl="0">
              <a:buSzPct val="100000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neuropathology-web.org/chapter13/images13/13-7n.jp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37"/>
          <p:cNvSpPr txBox="1">
            <a:spLocks noGrp="1"/>
          </p:cNvSpPr>
          <p:nvPr>
            <p:ph type="title"/>
          </p:nvPr>
        </p:nvSpPr>
        <p:spPr bwMode="auto">
          <a:xfrm>
            <a:off x="182563" y="1714500"/>
            <a:ext cx="8669337" cy="1751013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                   </a:t>
            </a:r>
            <a:br>
              <a:rPr lang="en-US" smtClean="0">
                <a:latin typeface="Arial" charset="0"/>
                <a:cs typeface="Arial" charset="0"/>
              </a:rPr>
            </a:b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362" name="Shape 38"/>
          <p:cNvSpPr txBox="1">
            <a:spLocks noChangeArrowheads="1"/>
          </p:cNvSpPr>
          <p:nvPr/>
        </p:nvSpPr>
        <p:spPr bwMode="auto">
          <a:xfrm>
            <a:off x="1919288" y="1301750"/>
            <a:ext cx="52816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pPr algn="ctr"/>
            <a:r>
              <a:rPr lang="en-US" sz="3100"/>
              <a:t>When Cells Die</a:t>
            </a:r>
          </a:p>
          <a:p>
            <a:pPr algn="ctr"/>
            <a:r>
              <a:rPr lang="en-US" sz="3100"/>
              <a:t>MIT ESP Splash 2013</a:t>
            </a:r>
          </a:p>
          <a:p>
            <a:pPr algn="ctr"/>
            <a:r>
              <a:rPr lang="en-US" sz="3100"/>
              <a:t>Andrew Thompson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97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hematoxylin/eosin 2</a:t>
            </a:r>
          </a:p>
        </p:txBody>
      </p:sp>
      <p:sp>
        <p:nvSpPr>
          <p:cNvPr id="33794" name="Shape 98"/>
          <p:cNvSpPr>
            <a:spLocks noChangeArrowheads="1"/>
          </p:cNvSpPr>
          <p:nvPr/>
        </p:nvSpPr>
        <p:spPr bwMode="auto">
          <a:xfrm>
            <a:off x="400050" y="1212850"/>
            <a:ext cx="2379663" cy="1903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5" name="Shape 99"/>
          <p:cNvSpPr txBox="1">
            <a:spLocks noChangeArrowheads="1"/>
          </p:cNvSpPr>
          <p:nvPr/>
        </p:nvSpPr>
        <p:spPr bwMode="auto">
          <a:xfrm>
            <a:off x="3746500" y="2535238"/>
            <a:ext cx="46450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/>
              <a:t>Eosin- fluorescent dye made from fluorescein.</a:t>
            </a:r>
          </a:p>
          <a:p>
            <a:r>
              <a:rPr lang="en-US" sz="2200"/>
              <a:t>Fluorescein fully synthetic from phthalic anhydride+resorcinol</a:t>
            </a:r>
          </a:p>
          <a:p>
            <a:endParaRPr lang="en-US"/>
          </a:p>
          <a:p>
            <a:r>
              <a:rPr lang="en-US" sz="2200"/>
              <a:t>An acidic dye- acidophilic or eosinophilic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04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Basophilic vs. Acidophilic (eosinophilic)</a:t>
            </a:r>
          </a:p>
        </p:txBody>
      </p:sp>
      <p:sp>
        <p:nvSpPr>
          <p:cNvPr id="35842" name="Shape 105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35843" name="Shape 106"/>
          <p:cNvSpPr txBox="1">
            <a:spLocks noChangeArrowheads="1"/>
          </p:cNvSpPr>
          <p:nvPr/>
        </p:nvSpPr>
        <p:spPr bwMode="auto">
          <a:xfrm>
            <a:off x="2286000" y="1285875"/>
            <a:ext cx="464026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/>
              <a:t> </a:t>
            </a:r>
          </a:p>
        </p:txBody>
      </p:sp>
      <p:sp>
        <p:nvSpPr>
          <p:cNvPr id="35844" name="Shape 107"/>
          <p:cNvSpPr>
            <a:spLocks noChangeArrowheads="1"/>
          </p:cNvSpPr>
          <p:nvPr/>
        </p:nvSpPr>
        <p:spPr bwMode="auto">
          <a:xfrm>
            <a:off x="3382963" y="2330450"/>
            <a:ext cx="5384800" cy="2601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Shape 108"/>
          <p:cNvSpPr>
            <a:spLocks noChangeArrowheads="1"/>
          </p:cNvSpPr>
          <p:nvPr/>
        </p:nvSpPr>
        <p:spPr bwMode="auto">
          <a:xfrm>
            <a:off x="4937125" y="822325"/>
            <a:ext cx="3068638" cy="22717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Shape 109"/>
          <p:cNvSpPr>
            <a:spLocks noChangeArrowheads="1"/>
          </p:cNvSpPr>
          <p:nvPr/>
        </p:nvSpPr>
        <p:spPr bwMode="auto">
          <a:xfrm>
            <a:off x="182563" y="958850"/>
            <a:ext cx="3649662" cy="34575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14"/>
          <p:cNvSpPr txBox="1">
            <a:spLocks noGrp="1"/>
          </p:cNvSpPr>
          <p:nvPr>
            <p:ph type="title"/>
          </p:nvPr>
        </p:nvSpPr>
        <p:spPr bwMode="auto">
          <a:xfrm>
            <a:off x="333375" y="100013"/>
            <a:ext cx="8667750" cy="669925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spleen</a:t>
            </a:r>
          </a:p>
        </p:txBody>
      </p:sp>
      <p:sp>
        <p:nvSpPr>
          <p:cNvPr id="37890" name="Shape 115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1" name="Shape 116"/>
          <p:cNvSpPr>
            <a:spLocks noChangeArrowheads="1"/>
          </p:cNvSpPr>
          <p:nvPr/>
        </p:nvSpPr>
        <p:spPr bwMode="auto">
          <a:xfrm>
            <a:off x="222250" y="509588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21"/>
          <p:cNvSpPr>
            <a:spLocks noChangeArrowheads="1"/>
          </p:cNvSpPr>
          <p:nvPr/>
        </p:nvSpPr>
        <p:spPr bwMode="auto">
          <a:xfrm>
            <a:off x="457200" y="257175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26"/>
          <p:cNvSpPr>
            <a:spLocks noChangeArrowheads="1"/>
          </p:cNvSpPr>
          <p:nvPr/>
        </p:nvSpPr>
        <p:spPr bwMode="auto">
          <a:xfrm>
            <a:off x="457200" y="257175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31"/>
          <p:cNvSpPr>
            <a:spLocks noChangeArrowheads="1"/>
          </p:cNvSpPr>
          <p:nvPr/>
        </p:nvSpPr>
        <p:spPr bwMode="auto">
          <a:xfrm>
            <a:off x="457200" y="257175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136"/>
          <p:cNvSpPr txBox="1">
            <a:spLocks noGrp="1"/>
          </p:cNvSpPr>
          <p:nvPr>
            <p:ph type="title"/>
          </p:nvPr>
        </p:nvSpPr>
        <p:spPr bwMode="auto">
          <a:xfrm>
            <a:off x="271463" y="204788"/>
            <a:ext cx="8669337" cy="900112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active vs "quiet" cells vs dividing cells</a:t>
            </a:r>
            <a:br>
              <a:rPr lang="en-US" smtClean="0">
                <a:latin typeface="Arial" charset="0"/>
                <a:cs typeface="Arial" charset="0"/>
              </a:rPr>
            </a:b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2" name="Shape 137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u="sng" smtClean="0">
                <a:latin typeface="Arial" charset="0"/>
                <a:cs typeface="Arial" charset="0"/>
              </a:rPr>
              <a:t>active</a:t>
            </a:r>
            <a:r>
              <a:rPr lang="en-US" smtClean="0">
                <a:latin typeface="Arial" charset="0"/>
                <a:cs typeface="Arial" charset="0"/>
              </a:rPr>
              <a:t> -euchromatin.  Unwound, pale staining, nucleolus,</a:t>
            </a:r>
          </a:p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SzTx/>
            </a:pPr>
            <a:r>
              <a:rPr lang="en-US" u="sng" smtClean="0">
                <a:latin typeface="Arial" charset="0"/>
                <a:cs typeface="Arial" charset="0"/>
              </a:rPr>
              <a:t>dividing</a:t>
            </a:r>
            <a:r>
              <a:rPr lang="en-US" smtClean="0">
                <a:latin typeface="Arial" charset="0"/>
                <a:cs typeface="Arial" charset="0"/>
              </a:rPr>
              <a:t> -heterochromatin DNA condensed, wound tightly around histone proteins</a:t>
            </a:r>
          </a:p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"quiet"? 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hape 142"/>
          <p:cNvSpPr>
            <a:spLocks noChangeArrowheads="1"/>
          </p:cNvSpPr>
          <p:nvPr/>
        </p:nvSpPr>
        <p:spPr bwMode="auto">
          <a:xfrm>
            <a:off x="457200" y="257175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147"/>
          <p:cNvSpPr>
            <a:spLocks noChangeArrowheads="1"/>
          </p:cNvSpPr>
          <p:nvPr/>
        </p:nvSpPr>
        <p:spPr bwMode="auto">
          <a:xfrm>
            <a:off x="679450" y="257175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152"/>
          <p:cNvSpPr>
            <a:spLocks noChangeArrowheads="1"/>
          </p:cNvSpPr>
          <p:nvPr/>
        </p:nvSpPr>
        <p:spPr bwMode="auto">
          <a:xfrm>
            <a:off x="457200" y="257175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43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typical cartoon cell</a:t>
            </a:r>
          </a:p>
        </p:txBody>
      </p:sp>
      <p:sp>
        <p:nvSpPr>
          <p:cNvPr id="17410" name="Shape 44"/>
          <p:cNvSpPr>
            <a:spLocks noChangeArrowheads="1"/>
          </p:cNvSpPr>
          <p:nvPr/>
        </p:nvSpPr>
        <p:spPr bwMode="auto">
          <a:xfrm>
            <a:off x="1027113" y="784225"/>
            <a:ext cx="6310312" cy="3540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157"/>
          <p:cNvSpPr>
            <a:spLocks noChangeArrowheads="1"/>
          </p:cNvSpPr>
          <p:nvPr/>
        </p:nvSpPr>
        <p:spPr bwMode="auto">
          <a:xfrm>
            <a:off x="457200" y="257175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162"/>
          <p:cNvSpPr txBox="1">
            <a:spLocks noChangeArrowheads="1"/>
          </p:cNvSpPr>
          <p:nvPr/>
        </p:nvSpPr>
        <p:spPr bwMode="auto">
          <a:xfrm>
            <a:off x="2286000" y="1285875"/>
            <a:ext cx="464026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/>
              <a:t> </a:t>
            </a:r>
          </a:p>
        </p:txBody>
      </p:sp>
      <p:sp>
        <p:nvSpPr>
          <p:cNvPr id="56322" name="Shape 163"/>
          <p:cNvSpPr>
            <a:spLocks noChangeArrowheads="1"/>
          </p:cNvSpPr>
          <p:nvPr/>
        </p:nvSpPr>
        <p:spPr bwMode="auto">
          <a:xfrm>
            <a:off x="457200" y="257175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168"/>
          <p:cNvSpPr txBox="1">
            <a:spLocks noChangeArrowheads="1"/>
          </p:cNvSpPr>
          <p:nvPr/>
        </p:nvSpPr>
        <p:spPr bwMode="auto">
          <a:xfrm>
            <a:off x="3017838" y="206375"/>
            <a:ext cx="294163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/>
              <a:t>Cell injury patterns</a:t>
            </a:r>
          </a:p>
        </p:txBody>
      </p:sp>
      <p:sp>
        <p:nvSpPr>
          <p:cNvPr id="58370" name="Shape 169"/>
          <p:cNvSpPr txBox="1">
            <a:spLocks noChangeArrowheads="1"/>
          </p:cNvSpPr>
          <p:nvPr/>
        </p:nvSpPr>
        <p:spPr bwMode="auto">
          <a:xfrm>
            <a:off x="368300" y="685800"/>
            <a:ext cx="52863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 b="1"/>
              <a:t>Reversible adaptation:</a:t>
            </a:r>
          </a:p>
          <a:p>
            <a:r>
              <a:rPr lang="en-US" sz="2200" u="sng"/>
              <a:t>hyperplasia</a:t>
            </a:r>
            <a:r>
              <a:rPr lang="en-US" sz="2200"/>
              <a:t>-increase in cell number</a:t>
            </a:r>
          </a:p>
          <a:p>
            <a:r>
              <a:rPr lang="en-US" sz="2200" u="sng"/>
              <a:t>hypertrophy</a:t>
            </a:r>
            <a:r>
              <a:rPr lang="en-US" sz="2200"/>
              <a:t>-increase in cell size</a:t>
            </a:r>
          </a:p>
          <a:p>
            <a:endParaRPr lang="en-US"/>
          </a:p>
          <a:p>
            <a:r>
              <a:rPr lang="en-US" sz="2200" u="sng"/>
              <a:t>metaplasia</a:t>
            </a:r>
            <a:r>
              <a:rPr lang="en-US" sz="2200"/>
              <a:t>-change in cell type</a:t>
            </a:r>
          </a:p>
          <a:p>
            <a:r>
              <a:rPr lang="en-US" sz="2200" u="sng"/>
              <a:t>atrophy-</a:t>
            </a:r>
            <a:r>
              <a:rPr lang="en-US" sz="2200"/>
              <a:t>change in cell size</a:t>
            </a:r>
          </a:p>
        </p:txBody>
      </p:sp>
      <p:sp>
        <p:nvSpPr>
          <p:cNvPr id="58371" name="Shape 170"/>
          <p:cNvSpPr txBox="1">
            <a:spLocks noChangeArrowheads="1"/>
          </p:cNvSpPr>
          <p:nvPr/>
        </p:nvSpPr>
        <p:spPr bwMode="auto">
          <a:xfrm>
            <a:off x="365125" y="2743200"/>
            <a:ext cx="84645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 b="1"/>
              <a:t>Irreversible:   cell death and necrosis</a:t>
            </a:r>
          </a:p>
          <a:p>
            <a:r>
              <a:rPr lang="en-US" sz="2200" u="sng"/>
              <a:t>coagulative</a:t>
            </a:r>
            <a:r>
              <a:rPr lang="en-US" sz="2200"/>
              <a:t>: cell death in setting of ischemia</a:t>
            </a:r>
          </a:p>
          <a:p>
            <a:r>
              <a:rPr lang="en-US" sz="2200" u="sng"/>
              <a:t>liquifactive</a:t>
            </a:r>
            <a:r>
              <a:rPr lang="en-US" sz="2200"/>
              <a:t>: cell death in setting of bacterial infection</a:t>
            </a:r>
          </a:p>
          <a:p>
            <a:r>
              <a:rPr lang="en-US" sz="2200" u="sng"/>
              <a:t>caseous</a:t>
            </a:r>
            <a:r>
              <a:rPr lang="en-US" sz="2200"/>
              <a:t>:combination of coagulative and liquifactive.                    Often seen in tuberculosis</a:t>
            </a:r>
          </a:p>
          <a:p>
            <a:r>
              <a:rPr lang="en-US" sz="2200" u="sng"/>
              <a:t>fatty necrosis</a:t>
            </a:r>
            <a:r>
              <a:rPr lang="en-US" sz="2200"/>
              <a:t>:cell digestion and release of fatty acids                             and calcium. In setting of pancreas</a:t>
            </a:r>
          </a:p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175"/>
          <p:cNvSpPr txBox="1">
            <a:spLocks noGrp="1"/>
          </p:cNvSpPr>
          <p:nvPr>
            <p:ph type="title"/>
          </p:nvPr>
        </p:nvSpPr>
        <p:spPr bwMode="auto">
          <a:xfrm>
            <a:off x="271463" y="204788"/>
            <a:ext cx="8669337" cy="901700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Ischemia&amp; ions</a:t>
            </a:r>
            <a:br>
              <a:rPr lang="en-US" smtClean="0">
                <a:latin typeface="Arial" charset="0"/>
                <a:cs typeface="Arial" charset="0"/>
              </a:rPr>
            </a:b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0418" name="Shape 176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Less/no ATP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ATPase ions pumps fail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cell swells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calcium escapes sequestering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glycolysis lowers pH lysosomes degrade cytosol-eosinophilia, autodigestion</a:t>
            </a:r>
          </a:p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reperfusion injury- "tourniquet shock"?</a:t>
            </a:r>
          </a:p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0419" name="Shape 177"/>
          <p:cNvSpPr>
            <a:spLocks noChangeArrowheads="1"/>
          </p:cNvSpPr>
          <p:nvPr/>
        </p:nvSpPr>
        <p:spPr bwMode="auto">
          <a:xfrm>
            <a:off x="4754563" y="204788"/>
            <a:ext cx="3000375" cy="1885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182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hypereosinophilic muscle-ischemic</a:t>
            </a:r>
          </a:p>
        </p:txBody>
      </p:sp>
      <p:sp>
        <p:nvSpPr>
          <p:cNvPr id="62466" name="Shape 183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2467" name="Shape 184"/>
          <p:cNvSpPr>
            <a:spLocks noChangeArrowheads="1"/>
          </p:cNvSpPr>
          <p:nvPr/>
        </p:nvSpPr>
        <p:spPr bwMode="auto">
          <a:xfrm>
            <a:off x="757238" y="660400"/>
            <a:ext cx="5862637" cy="4311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189"/>
          <p:cNvSpPr txBox="1">
            <a:spLocks noGrp="1"/>
          </p:cNvSpPr>
          <p:nvPr>
            <p:ph type="title"/>
          </p:nvPr>
        </p:nvSpPr>
        <p:spPr bwMode="auto">
          <a:xfrm>
            <a:off x="271463" y="204788"/>
            <a:ext cx="8669337" cy="671512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hydropic change</a:t>
            </a:r>
          </a:p>
        </p:txBody>
      </p:sp>
      <p:sp>
        <p:nvSpPr>
          <p:cNvPr id="64514" name="Shape 190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cell swelling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membrane blebs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organelle swelling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detachment of ribosomes- pale hematoxylin staining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eventually vacuoles form within cell.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195"/>
          <p:cNvSpPr txBox="1">
            <a:spLocks noChangeArrowheads="1"/>
          </p:cNvSpPr>
          <p:nvPr/>
        </p:nvSpPr>
        <p:spPr bwMode="auto">
          <a:xfrm>
            <a:off x="2286000" y="1285875"/>
            <a:ext cx="464026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/>
              <a:t> </a:t>
            </a:r>
          </a:p>
        </p:txBody>
      </p:sp>
      <p:sp>
        <p:nvSpPr>
          <p:cNvPr id="66562" name="Shape 196"/>
          <p:cNvSpPr>
            <a:spLocks noChangeArrowheads="1"/>
          </p:cNvSpPr>
          <p:nvPr/>
        </p:nvSpPr>
        <p:spPr bwMode="auto">
          <a:xfrm>
            <a:off x="1289050" y="136525"/>
            <a:ext cx="7615238" cy="4791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3" name="Shape 197"/>
          <p:cNvSpPr>
            <a:spLocks noChangeArrowheads="1"/>
          </p:cNvSpPr>
          <p:nvPr/>
        </p:nvSpPr>
        <p:spPr bwMode="auto">
          <a:xfrm>
            <a:off x="912813" y="68263"/>
            <a:ext cx="3714750" cy="2527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hape 202"/>
          <p:cNvSpPr txBox="1">
            <a:spLocks noChangeArrowheads="1"/>
          </p:cNvSpPr>
          <p:nvPr/>
        </p:nvSpPr>
        <p:spPr bwMode="auto">
          <a:xfrm>
            <a:off x="527050" y="285750"/>
            <a:ext cx="33750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3000"/>
              <a:t>metaplasia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hape 207"/>
          <p:cNvSpPr txBox="1">
            <a:spLocks noGrp="1"/>
          </p:cNvSpPr>
          <p:nvPr>
            <p:ph type="title" idx="4294967295"/>
          </p:nvPr>
        </p:nvSpPr>
        <p:spPr bwMode="auto">
          <a:xfrm>
            <a:off x="274638" y="206375"/>
            <a:ext cx="8662987" cy="668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1425" tIns="31425" rIns="31425" bIns="31425"/>
          <a:lstStyle/>
          <a:p>
            <a:pPr eaLnBrk="1" hangingPunct="1"/>
            <a:r>
              <a:rPr lang="en-US" sz="3500" smtClean="0">
                <a:latin typeface="Arial" charset="0"/>
                <a:cs typeface="Arial" charset="0"/>
              </a:rPr>
              <a:t>esophageal gastric junction</a:t>
            </a:r>
          </a:p>
        </p:txBody>
      </p:sp>
      <p:sp>
        <p:nvSpPr>
          <p:cNvPr id="70658" name="Shape 208"/>
          <p:cNvSpPr txBox="1">
            <a:spLocks noGrp="1"/>
          </p:cNvSpPr>
          <p:nvPr>
            <p:ph type="body" idx="4294967295"/>
          </p:nvPr>
        </p:nvSpPr>
        <p:spPr bwMode="auto">
          <a:xfrm>
            <a:off x="274638" y="1235075"/>
            <a:ext cx="8662987" cy="37544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1425" tIns="31425" rIns="31425" bIns="31425"/>
          <a:lstStyle/>
          <a:p>
            <a:pPr eaLnBrk="1" hangingPunct="1"/>
            <a:r>
              <a:rPr lang="en-US" sz="2200" smtClean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0659" name="Shape 209"/>
          <p:cNvSpPr>
            <a:spLocks noChangeArrowheads="1"/>
          </p:cNvSpPr>
          <p:nvPr/>
        </p:nvSpPr>
        <p:spPr bwMode="auto">
          <a:xfrm>
            <a:off x="179388" y="636588"/>
            <a:ext cx="8501062" cy="431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hape 214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esophagus</a:t>
            </a:r>
          </a:p>
        </p:txBody>
      </p:sp>
      <p:sp>
        <p:nvSpPr>
          <p:cNvPr id="72706" name="Shape 215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2707" name="Shape 216"/>
          <p:cNvSpPr>
            <a:spLocks noChangeArrowheads="1"/>
          </p:cNvSpPr>
          <p:nvPr/>
        </p:nvSpPr>
        <p:spPr bwMode="auto">
          <a:xfrm>
            <a:off x="266700" y="668338"/>
            <a:ext cx="7294563" cy="39274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49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cartoon anatomy man</a:t>
            </a:r>
          </a:p>
        </p:txBody>
      </p:sp>
      <p:sp>
        <p:nvSpPr>
          <p:cNvPr id="19458" name="Shape 50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9459" name="Shape 51"/>
          <p:cNvSpPr>
            <a:spLocks noChangeArrowheads="1"/>
          </p:cNvSpPr>
          <p:nvPr/>
        </p:nvSpPr>
        <p:spPr bwMode="auto">
          <a:xfrm>
            <a:off x="4833938" y="409575"/>
            <a:ext cx="3017837" cy="45116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Shape 52"/>
          <p:cNvSpPr>
            <a:spLocks noChangeArrowheads="1"/>
          </p:cNvSpPr>
          <p:nvPr/>
        </p:nvSpPr>
        <p:spPr bwMode="auto">
          <a:xfrm>
            <a:off x="122238" y="727075"/>
            <a:ext cx="3262312" cy="43211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hape 221"/>
          <p:cNvSpPr txBox="1">
            <a:spLocks noGrp="1"/>
          </p:cNvSpPr>
          <p:nvPr>
            <p:ph type="title"/>
          </p:nvPr>
        </p:nvSpPr>
        <p:spPr bwMode="auto">
          <a:xfrm>
            <a:off x="457200" y="41275"/>
            <a:ext cx="8666163" cy="671513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gastric esophogeal junction- 100x</a:t>
            </a:r>
          </a:p>
        </p:txBody>
      </p:sp>
      <p:sp>
        <p:nvSpPr>
          <p:cNvPr id="74754" name="Shape 222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4755" name="Shape 223"/>
          <p:cNvSpPr>
            <a:spLocks noChangeArrowheads="1"/>
          </p:cNvSpPr>
          <p:nvPr/>
        </p:nvSpPr>
        <p:spPr bwMode="auto">
          <a:xfrm>
            <a:off x="501650" y="434975"/>
            <a:ext cx="6070600" cy="4587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hape 228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z="2400" smtClean="0">
                <a:latin typeface="Arial" charset="0"/>
                <a:cs typeface="Arial" charset="0"/>
              </a:rPr>
              <a:t>Barrett's esophagus</a:t>
            </a:r>
          </a:p>
        </p:txBody>
      </p:sp>
      <p:sp>
        <p:nvSpPr>
          <p:cNvPr id="76802" name="Shape 229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3" name="Shape 230"/>
          <p:cNvSpPr>
            <a:spLocks noChangeArrowheads="1"/>
          </p:cNvSpPr>
          <p:nvPr/>
        </p:nvSpPr>
        <p:spPr bwMode="auto">
          <a:xfrm>
            <a:off x="215900" y="681038"/>
            <a:ext cx="8067675" cy="4235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hape 235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healing skin wound</a:t>
            </a:r>
          </a:p>
        </p:txBody>
      </p:sp>
      <p:sp>
        <p:nvSpPr>
          <p:cNvPr id="78850" name="Shape 236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8851" name="Shape 237"/>
          <p:cNvSpPr>
            <a:spLocks noChangeArrowheads="1"/>
          </p:cNvSpPr>
          <p:nvPr/>
        </p:nvSpPr>
        <p:spPr bwMode="auto">
          <a:xfrm>
            <a:off x="539750" y="757238"/>
            <a:ext cx="8156575" cy="41671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hape 242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594725" cy="61595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Hypertrophy</a:t>
            </a:r>
          </a:p>
        </p:txBody>
      </p:sp>
      <p:sp>
        <p:nvSpPr>
          <p:cNvPr id="80898" name="Shape 243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594725" cy="370205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hape 248"/>
          <p:cNvSpPr txBox="1">
            <a:spLocks noChangeArrowheads="1"/>
          </p:cNvSpPr>
          <p:nvPr/>
        </p:nvSpPr>
        <p:spPr bwMode="auto">
          <a:xfrm>
            <a:off x="3656013" y="547688"/>
            <a:ext cx="4640262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/>
              <a:t>heart hypertrophy</a:t>
            </a:r>
          </a:p>
        </p:txBody>
      </p:sp>
      <p:sp>
        <p:nvSpPr>
          <p:cNvPr id="82946" name="Shape 249"/>
          <p:cNvSpPr>
            <a:spLocks noChangeArrowheads="1"/>
          </p:cNvSpPr>
          <p:nvPr/>
        </p:nvSpPr>
        <p:spPr bwMode="auto">
          <a:xfrm>
            <a:off x="150813" y="2330450"/>
            <a:ext cx="2316162" cy="2627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47" name="Shape 250"/>
          <p:cNvSpPr>
            <a:spLocks noChangeArrowheads="1"/>
          </p:cNvSpPr>
          <p:nvPr/>
        </p:nvSpPr>
        <p:spPr bwMode="auto">
          <a:xfrm>
            <a:off x="3473450" y="2262188"/>
            <a:ext cx="4321175" cy="28209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48" name="Shape 251"/>
          <p:cNvSpPr>
            <a:spLocks noChangeArrowheads="1"/>
          </p:cNvSpPr>
          <p:nvPr/>
        </p:nvSpPr>
        <p:spPr bwMode="auto">
          <a:xfrm>
            <a:off x="547688" y="68263"/>
            <a:ext cx="1697037" cy="25892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hape 256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hypertrophy</a:t>
            </a:r>
          </a:p>
        </p:txBody>
      </p:sp>
      <p:sp>
        <p:nvSpPr>
          <p:cNvPr id="84994" name="Shape 257"/>
          <p:cNvSpPr>
            <a:spLocks noChangeArrowheads="1"/>
          </p:cNvSpPr>
          <p:nvPr/>
        </p:nvSpPr>
        <p:spPr bwMode="auto">
          <a:xfrm>
            <a:off x="893763" y="730250"/>
            <a:ext cx="6353175" cy="42719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hape 262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594725" cy="61595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Hyperplasia</a:t>
            </a:r>
          </a:p>
        </p:txBody>
      </p:sp>
      <p:sp>
        <p:nvSpPr>
          <p:cNvPr id="87042" name="Shape 263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594725" cy="370205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hape 268"/>
          <p:cNvSpPr txBox="1">
            <a:spLocks noGrp="1"/>
          </p:cNvSpPr>
          <p:nvPr>
            <p:ph type="title"/>
          </p:nvPr>
        </p:nvSpPr>
        <p:spPr bwMode="auto">
          <a:xfrm>
            <a:off x="271463" y="196850"/>
            <a:ext cx="8612187" cy="779463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Hyperplasia-cell proliferation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9090" name="Shape 269"/>
          <p:cNvSpPr>
            <a:spLocks noChangeArrowheads="1"/>
          </p:cNvSpPr>
          <p:nvPr/>
        </p:nvSpPr>
        <p:spPr bwMode="auto">
          <a:xfrm>
            <a:off x="5302250" y="1165225"/>
            <a:ext cx="2143125" cy="18780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1" name="Shape 270"/>
          <p:cNvSpPr txBox="1">
            <a:spLocks noChangeArrowheads="1"/>
          </p:cNvSpPr>
          <p:nvPr/>
        </p:nvSpPr>
        <p:spPr bwMode="auto">
          <a:xfrm>
            <a:off x="4845050" y="3154363"/>
            <a:ext cx="393065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1300"/>
              <a:t>http://img.tfd.com/mosby/thumbs/500099-fx5.jpg</a:t>
            </a:r>
          </a:p>
          <a:p>
            <a:endParaRPr lang="en-US"/>
          </a:p>
        </p:txBody>
      </p:sp>
      <p:sp>
        <p:nvSpPr>
          <p:cNvPr id="89092" name="Shape 271"/>
          <p:cNvSpPr>
            <a:spLocks noChangeArrowheads="1"/>
          </p:cNvSpPr>
          <p:nvPr/>
        </p:nvSpPr>
        <p:spPr bwMode="auto">
          <a:xfrm>
            <a:off x="912813" y="1301750"/>
            <a:ext cx="2598737" cy="17319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3" name="Shape 272"/>
          <p:cNvSpPr txBox="1">
            <a:spLocks noChangeArrowheads="1"/>
          </p:cNvSpPr>
          <p:nvPr/>
        </p:nvSpPr>
        <p:spPr bwMode="auto">
          <a:xfrm>
            <a:off x="273050" y="3016250"/>
            <a:ext cx="44608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1300"/>
              <a:t>http://www.australianprescriber.com/upload/issue_files/2601_ging_02.gif</a:t>
            </a:r>
          </a:p>
          <a:p>
            <a:endParaRPr lang="en-US"/>
          </a:p>
        </p:txBody>
      </p:sp>
      <p:sp>
        <p:nvSpPr>
          <p:cNvPr id="89094" name="Shape 273"/>
          <p:cNvSpPr txBox="1">
            <a:spLocks noChangeArrowheads="1"/>
          </p:cNvSpPr>
          <p:nvPr/>
        </p:nvSpPr>
        <p:spPr bwMode="auto">
          <a:xfrm>
            <a:off x="879475" y="3433763"/>
            <a:ext cx="59182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/>
              <a:t>phenytoin (Dilantin)-anticonvulsant</a:t>
            </a:r>
          </a:p>
          <a:p>
            <a:r>
              <a:rPr lang="en-US" sz="2200"/>
              <a:t>Cyclosporine-immunosuppressant</a:t>
            </a:r>
          </a:p>
          <a:p>
            <a:r>
              <a:rPr lang="en-US" sz="2200"/>
              <a:t>Nifedipine-calcium channel blocker</a:t>
            </a:r>
          </a:p>
          <a:p>
            <a:r>
              <a:rPr lang="en-US" sz="2200"/>
              <a:t>cause of drug induced gingival hyperplasia not well understood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hape 278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atrophy </a:t>
            </a:r>
          </a:p>
        </p:txBody>
      </p:sp>
      <p:sp>
        <p:nvSpPr>
          <p:cNvPr id="91138" name="Shape 279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hape 284"/>
          <p:cNvSpPr txBox="1">
            <a:spLocks noChangeArrowheads="1"/>
          </p:cNvSpPr>
          <p:nvPr/>
        </p:nvSpPr>
        <p:spPr bwMode="auto">
          <a:xfrm>
            <a:off x="4570413" y="4525963"/>
            <a:ext cx="430053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1300"/>
              <a:t>http://library.med.utah.edu/WebPath/jpeg5/CNS178.jpg</a:t>
            </a:r>
          </a:p>
          <a:p>
            <a:endParaRPr lang="en-US"/>
          </a:p>
        </p:txBody>
      </p:sp>
      <p:sp>
        <p:nvSpPr>
          <p:cNvPr id="93186" name="Shape 285"/>
          <p:cNvSpPr>
            <a:spLocks noChangeArrowheads="1"/>
          </p:cNvSpPr>
          <p:nvPr/>
        </p:nvSpPr>
        <p:spPr bwMode="auto">
          <a:xfrm>
            <a:off x="182563" y="68263"/>
            <a:ext cx="4319587" cy="2828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87" name="Shape 286"/>
          <p:cNvSpPr txBox="1">
            <a:spLocks noChangeArrowheads="1"/>
          </p:cNvSpPr>
          <p:nvPr/>
        </p:nvSpPr>
        <p:spPr bwMode="auto">
          <a:xfrm>
            <a:off x="639763" y="2811463"/>
            <a:ext cx="44688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1300"/>
              <a:t>http://library.med.utah.edu/WebPath/jpeg5/CNS014.jpg</a:t>
            </a:r>
          </a:p>
          <a:p>
            <a:endParaRPr lang="en-US"/>
          </a:p>
        </p:txBody>
      </p:sp>
      <p:sp>
        <p:nvSpPr>
          <p:cNvPr id="93188" name="Shape 287"/>
          <p:cNvSpPr>
            <a:spLocks noChangeArrowheads="1"/>
          </p:cNvSpPr>
          <p:nvPr/>
        </p:nvSpPr>
        <p:spPr bwMode="auto">
          <a:xfrm>
            <a:off x="236538" y="2262188"/>
            <a:ext cx="4173537" cy="24225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89" name="Shape 288"/>
          <p:cNvSpPr txBox="1">
            <a:spLocks noChangeArrowheads="1"/>
          </p:cNvSpPr>
          <p:nvPr/>
        </p:nvSpPr>
        <p:spPr bwMode="auto">
          <a:xfrm>
            <a:off x="90488" y="4730750"/>
            <a:ext cx="447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1300"/>
              <a:t>http://library.med.utah.edu/WebPath/jpeg5/CNS013.jpg</a:t>
            </a:r>
          </a:p>
          <a:p>
            <a:endParaRPr lang="en-US"/>
          </a:p>
        </p:txBody>
      </p:sp>
      <p:sp>
        <p:nvSpPr>
          <p:cNvPr id="93190" name="Shape 289"/>
          <p:cNvSpPr>
            <a:spLocks noChangeArrowheads="1"/>
          </p:cNvSpPr>
          <p:nvPr/>
        </p:nvSpPr>
        <p:spPr bwMode="auto">
          <a:xfrm>
            <a:off x="5302250" y="136525"/>
            <a:ext cx="2717800" cy="41068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57"/>
          <p:cNvSpPr>
            <a:spLocks noChangeArrowheads="1"/>
          </p:cNvSpPr>
          <p:nvPr/>
        </p:nvSpPr>
        <p:spPr bwMode="auto">
          <a:xfrm>
            <a:off x="546100" y="744538"/>
            <a:ext cx="2708275" cy="4105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" name="Shape 58"/>
          <p:cNvSpPr>
            <a:spLocks noChangeArrowheads="1"/>
          </p:cNvSpPr>
          <p:nvPr/>
        </p:nvSpPr>
        <p:spPr bwMode="auto">
          <a:xfrm>
            <a:off x="4667250" y="777875"/>
            <a:ext cx="2716213" cy="41068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hape 294"/>
          <p:cNvSpPr txBox="1">
            <a:spLocks noChangeArrowheads="1"/>
          </p:cNvSpPr>
          <p:nvPr/>
        </p:nvSpPr>
        <p:spPr bwMode="auto">
          <a:xfrm>
            <a:off x="269875" y="298450"/>
            <a:ext cx="41275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2400"/>
              <a:t>denervation atrophy in skeletal muscle</a:t>
            </a:r>
          </a:p>
        </p:txBody>
      </p:sp>
      <p:sp>
        <p:nvSpPr>
          <p:cNvPr id="95234" name="Shape 295"/>
          <p:cNvSpPr txBox="1">
            <a:spLocks noChangeArrowheads="1"/>
          </p:cNvSpPr>
          <p:nvPr/>
        </p:nvSpPr>
        <p:spPr bwMode="auto">
          <a:xfrm>
            <a:off x="444500" y="3962400"/>
            <a:ext cx="377983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1100" u="sng">
                <a:solidFill>
                  <a:schemeClr val="hlink"/>
                </a:solidFill>
                <a:hlinkClick r:id="rId3"/>
              </a:rPr>
              <a:t>http://neuropathology-web.org/chapter13/images13/13-7n.jpg</a:t>
            </a:r>
          </a:p>
        </p:txBody>
      </p:sp>
      <p:sp>
        <p:nvSpPr>
          <p:cNvPr id="95235" name="Shape 296"/>
          <p:cNvSpPr>
            <a:spLocks noChangeArrowheads="1"/>
          </p:cNvSpPr>
          <p:nvPr/>
        </p:nvSpPr>
        <p:spPr bwMode="auto">
          <a:xfrm>
            <a:off x="2190750" y="785813"/>
            <a:ext cx="4762500" cy="35718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hape 301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What's a cell to do?</a:t>
            </a:r>
          </a:p>
        </p:txBody>
      </p:sp>
      <p:sp>
        <p:nvSpPr>
          <p:cNvPr id="97282" name="Shape 302"/>
          <p:cNvSpPr txBox="1">
            <a:spLocks noGrp="1"/>
          </p:cNvSpPr>
          <p:nvPr>
            <p:ph type="body" idx="1"/>
          </p:nvPr>
        </p:nvSpPr>
        <p:spPr bwMode="auto">
          <a:xfrm>
            <a:off x="246063" y="982663"/>
            <a:ext cx="8586787" cy="3798887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Decreased ATP leads to more glycolysis -more acid.  pH down</a:t>
            </a:r>
          </a:p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Decreased ATP lets ion pumps fail -water and ions flow freely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in this environment, ribosomes detach from endoplasmic reticulum , limiting protein production-*no membrane proteins?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the cell swells with water as osmoregulation is lost.</a:t>
            </a:r>
          </a:p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organelles swell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the cell membrane develops "blebs" </a:t>
            </a:r>
          </a:p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hape 30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3600" b="1" smtClean="0">
                <a:latin typeface="Arial" charset="0"/>
                <a:cs typeface="Arial" charset="0"/>
              </a:rPr>
              <a:t>Intracellular accumulations, extracellular depositions</a:t>
            </a:r>
          </a:p>
        </p:txBody>
      </p:sp>
      <p:sp>
        <p:nvSpPr>
          <p:cNvPr id="99330" name="Shape 3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/>
          <a:lstStyle/>
          <a:p>
            <a:pPr marL="342900" indent="-152400" eaLnBrk="1" hangingPunct="1">
              <a:spcBef>
                <a:spcPts val="600"/>
              </a:spcBef>
              <a:buClr>
                <a:srgbClr val="000000"/>
              </a:buClr>
            </a:pPr>
            <a:r>
              <a:rPr lang="en-US" sz="3000" smtClean="0">
                <a:latin typeface="Arial" charset="0"/>
                <a:cs typeface="Arial" charset="0"/>
              </a:rPr>
              <a:t>fatty change -steatosis</a:t>
            </a:r>
          </a:p>
          <a:p>
            <a:pPr marL="342900" indent="-152400" eaLnBrk="1" hangingPunct="1">
              <a:spcBef>
                <a:spcPts val="600"/>
              </a:spcBef>
              <a:buClr>
                <a:srgbClr val="000000"/>
              </a:buClr>
            </a:pPr>
            <a:r>
              <a:rPr lang="en-US" sz="3000" smtClean="0">
                <a:latin typeface="Arial" charset="0"/>
                <a:cs typeface="Arial" charset="0"/>
              </a:rPr>
              <a:t>glycogen</a:t>
            </a:r>
          </a:p>
          <a:p>
            <a:pPr marL="342900" indent="-152400" eaLnBrk="1" hangingPunct="1">
              <a:spcBef>
                <a:spcPts val="600"/>
              </a:spcBef>
              <a:buClr>
                <a:srgbClr val="000000"/>
              </a:buClr>
            </a:pPr>
            <a:r>
              <a:rPr lang="en-US" sz="3000" smtClean="0">
                <a:latin typeface="Arial" charset="0"/>
                <a:cs typeface="Arial" charset="0"/>
              </a:rPr>
              <a:t>pigment- carbon anthracosis, tattooing, hemosiderin, lipofuscin, melanin</a:t>
            </a:r>
          </a:p>
          <a:p>
            <a:pPr marL="342900" indent="-152400" eaLnBrk="1" hangingPunct="1">
              <a:spcBef>
                <a:spcPts val="600"/>
              </a:spcBef>
              <a:buClr>
                <a:srgbClr val="000000"/>
              </a:buClr>
            </a:pPr>
            <a:r>
              <a:rPr lang="en-US" sz="3000" smtClean="0">
                <a:latin typeface="Arial" charset="0"/>
                <a:cs typeface="Arial" charset="0"/>
              </a:rPr>
              <a:t>Viral inclusions, Russell bodies, lewy bodies, amyloid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hape 313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viral inclusions 2</a:t>
            </a:r>
          </a:p>
        </p:txBody>
      </p:sp>
      <p:sp>
        <p:nvSpPr>
          <p:cNvPr id="101378" name="Shape 314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01379" name="Shape 315"/>
          <p:cNvSpPr>
            <a:spLocks noChangeArrowheads="1"/>
          </p:cNvSpPr>
          <p:nvPr/>
        </p:nvSpPr>
        <p:spPr bwMode="auto">
          <a:xfrm>
            <a:off x="990600" y="685800"/>
            <a:ext cx="6000750" cy="4364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hape 320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viral inclusions</a:t>
            </a:r>
            <a:br>
              <a:rPr lang="en-US" smtClean="0">
                <a:latin typeface="Arial" charset="0"/>
                <a:cs typeface="Arial" charset="0"/>
              </a:rPr>
            </a:b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3426" name="Shape 321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3427" name="Shape 322"/>
          <p:cNvSpPr>
            <a:spLocks noChangeArrowheads="1"/>
          </p:cNvSpPr>
          <p:nvPr/>
        </p:nvSpPr>
        <p:spPr bwMode="auto">
          <a:xfrm>
            <a:off x="1147763" y="619125"/>
            <a:ext cx="5603875" cy="4403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hape 327"/>
          <p:cNvSpPr>
            <a:spLocks noChangeArrowheads="1"/>
          </p:cNvSpPr>
          <p:nvPr/>
        </p:nvSpPr>
        <p:spPr bwMode="auto">
          <a:xfrm>
            <a:off x="457200" y="257175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hape 332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mallory hyaline </a:t>
            </a:r>
          </a:p>
        </p:txBody>
      </p:sp>
      <p:sp>
        <p:nvSpPr>
          <p:cNvPr id="107522" name="Shape 333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7523" name="Shape 334"/>
          <p:cNvSpPr>
            <a:spLocks noChangeArrowheads="1"/>
          </p:cNvSpPr>
          <p:nvPr/>
        </p:nvSpPr>
        <p:spPr bwMode="auto">
          <a:xfrm>
            <a:off x="284163" y="647700"/>
            <a:ext cx="6418262" cy="4311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4" name="Shape 335"/>
          <p:cNvSpPr txBox="1">
            <a:spLocks noChangeArrowheads="1"/>
          </p:cNvSpPr>
          <p:nvPr/>
        </p:nvSpPr>
        <p:spPr bwMode="auto">
          <a:xfrm>
            <a:off x="4565650" y="4867275"/>
            <a:ext cx="40655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1300"/>
              <a:t>http://library.med.utah.edu/WebPath/webpath.html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hape 340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infarct border</a:t>
            </a:r>
          </a:p>
        </p:txBody>
      </p:sp>
      <p:sp>
        <p:nvSpPr>
          <p:cNvPr id="109570" name="Shape 341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09571" name="Shape 342"/>
          <p:cNvSpPr>
            <a:spLocks noChangeArrowheads="1"/>
          </p:cNvSpPr>
          <p:nvPr/>
        </p:nvSpPr>
        <p:spPr bwMode="auto">
          <a:xfrm>
            <a:off x="347663" y="755650"/>
            <a:ext cx="7332662" cy="40005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2" name="Shape 343"/>
          <p:cNvSpPr txBox="1">
            <a:spLocks noChangeArrowheads="1"/>
          </p:cNvSpPr>
          <p:nvPr/>
        </p:nvSpPr>
        <p:spPr bwMode="auto">
          <a:xfrm>
            <a:off x="2127250" y="4749800"/>
            <a:ext cx="62372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1300"/>
              <a:t>http://library.med.utah.edu/WebPath/webpath.html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hape 348"/>
          <p:cNvSpPr txBox="1">
            <a:spLocks noChangeArrowheads="1"/>
          </p:cNvSpPr>
          <p:nvPr/>
        </p:nvSpPr>
        <p:spPr bwMode="auto">
          <a:xfrm>
            <a:off x="1554163" y="1851025"/>
            <a:ext cx="61595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pPr algn="ctr"/>
            <a:r>
              <a:rPr lang="en-US" sz="2600"/>
              <a:t>From adaptation to failure.</a:t>
            </a:r>
          </a:p>
          <a:p>
            <a:pPr algn="ctr"/>
            <a:r>
              <a:rPr lang="en-US" sz="2600"/>
              <a:t>Crossing the threshold into </a:t>
            </a:r>
          </a:p>
          <a:p>
            <a:pPr algn="ctr"/>
            <a:r>
              <a:rPr lang="en-US" sz="2600"/>
              <a:t>"When Cells Die"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hape 35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3600" b="1" smtClean="0">
                <a:latin typeface="Arial" charset="0"/>
                <a:cs typeface="Arial" charset="0"/>
              </a:rPr>
              <a:t>Irreversible injury - cell death</a:t>
            </a:r>
          </a:p>
        </p:txBody>
      </p:sp>
      <p:sp>
        <p:nvSpPr>
          <p:cNvPr id="113666" name="Shape 3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/>
          <a:lstStyle/>
          <a:p>
            <a:pPr marL="342900" indent="-152400" eaLnBrk="1" hangingPunct="1">
              <a:spcBef>
                <a:spcPts val="600"/>
              </a:spcBef>
              <a:buClr>
                <a:srgbClr val="000000"/>
              </a:buClr>
            </a:pPr>
            <a:r>
              <a:rPr lang="en-US" sz="3000" smtClean="0">
                <a:latin typeface="Arial" charset="0"/>
                <a:cs typeface="Arial" charset="0"/>
              </a:rPr>
              <a:t>necrosis- coagulative, liquifactive, caseous</a:t>
            </a:r>
          </a:p>
          <a:p>
            <a:pPr marL="342900" indent="-152400" eaLnBrk="1" hangingPunct="1">
              <a:spcBef>
                <a:spcPts val="600"/>
              </a:spcBef>
              <a:buClr>
                <a:srgbClr val="000000"/>
              </a:buClr>
            </a:pPr>
            <a:r>
              <a:rPr lang="en-US" sz="3000" smtClean="0">
                <a:latin typeface="Arial" charset="0"/>
                <a:cs typeface="Arial" charset="0"/>
              </a:rPr>
              <a:t>apoptosis- </a:t>
            </a:r>
          </a:p>
          <a:p>
            <a:pPr marL="342900" indent="-152400" eaLnBrk="1" hangingPunct="1">
              <a:spcBef>
                <a:spcPts val="600"/>
              </a:spcBef>
              <a:buClr>
                <a:srgbClr val="000000"/>
              </a:buClr>
            </a:pPr>
            <a:r>
              <a:rPr lang="en-US" sz="3000" smtClean="0">
                <a:latin typeface="Arial" charset="0"/>
                <a:cs typeface="Arial" charset="0"/>
              </a:rPr>
              <a:t>(reperfusion injury)</a:t>
            </a:r>
          </a:p>
          <a:p>
            <a:pPr marL="342900" indent="-152400" eaLnBrk="1" hangingPunct="1">
              <a:spcBef>
                <a:spcPts val="600"/>
              </a:spcBef>
              <a:buClr>
                <a:srgbClr val="000000"/>
              </a:buClr>
              <a:buSzPct val="37000"/>
            </a:pPr>
            <a:r>
              <a:rPr lang="en-US" sz="3000" smtClean="0">
                <a:latin typeface="Arial" charset="0"/>
                <a:cs typeface="Arial" charset="0"/>
              </a:rPr>
              <a:t>pyknosis, karyorrhexis, karyolysis inflammatory </a:t>
            </a:r>
          </a:p>
          <a:p>
            <a:pPr marL="342900" indent="-152400" eaLnBrk="1" hangingPunct="1">
              <a:spcBef>
                <a:spcPts val="600"/>
              </a:spcBef>
              <a:buClr>
                <a:srgbClr val="000000"/>
              </a:buClr>
            </a:pPr>
            <a:endParaRPr lang="en-US" sz="3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63"/>
          <p:cNvSpPr txBox="1">
            <a:spLocks noGrp="1"/>
          </p:cNvSpPr>
          <p:nvPr>
            <p:ph type="ctrTitle"/>
          </p:nvPr>
        </p:nvSpPr>
        <p:spPr>
          <a:xfrm>
            <a:off x="798513" y="220663"/>
            <a:ext cx="7772400" cy="1158875"/>
          </a:xfrm>
        </p:spPr>
        <p:txBody>
          <a:bodyPr/>
          <a:lstStyle/>
          <a:p>
            <a:pPr algn="l" eaLnBrk="1" hangingPunct="1">
              <a:buClr>
                <a:srgbClr val="000000"/>
              </a:buClr>
              <a:buSzTx/>
            </a:pPr>
            <a:r>
              <a:rPr lang="en-US" sz="2400" b="1" smtClean="0">
                <a:latin typeface="Arial" charset="0"/>
                <a:cs typeface="Arial" charset="0"/>
              </a:rPr>
              <a:t>When homeostasis can’t be achieved=injury</a:t>
            </a:r>
          </a:p>
        </p:txBody>
      </p:sp>
      <p:sp>
        <p:nvSpPr>
          <p:cNvPr id="23554" name="Shape 64"/>
          <p:cNvSpPr txBox="1">
            <a:spLocks noGrp="1"/>
          </p:cNvSpPr>
          <p:nvPr>
            <p:ph type="subTitle" idx="1"/>
          </p:nvPr>
        </p:nvSpPr>
        <p:spPr>
          <a:xfrm>
            <a:off x="573088" y="1609725"/>
            <a:ext cx="7997825" cy="2808288"/>
          </a:xfrm>
        </p:spPr>
        <p:txBody>
          <a:bodyPr/>
          <a:lstStyle/>
          <a:p>
            <a:pPr indent="-152400" algn="l" eaLnBrk="1" hangingPunct="1">
              <a:spcBef>
                <a:spcPct val="0"/>
              </a:spcBef>
              <a:buClr>
                <a:srgbClr val="666666"/>
              </a:buClr>
            </a:pPr>
            <a:r>
              <a:rPr lang="en-US" sz="3000" smtClean="0">
                <a:solidFill>
                  <a:srgbClr val="666666"/>
                </a:solidFill>
                <a:latin typeface="Arial" charset="0"/>
                <a:cs typeface="Arial" charset="0"/>
              </a:rPr>
              <a:t>Cells can </a:t>
            </a:r>
          </a:p>
          <a:p>
            <a:pPr indent="-152400" algn="l" eaLnBrk="1" hangingPunct="1">
              <a:spcBef>
                <a:spcPct val="0"/>
              </a:spcBef>
              <a:buClr>
                <a:srgbClr val="666666"/>
              </a:buClr>
            </a:pPr>
            <a:r>
              <a:rPr lang="en-US" sz="3000" smtClean="0">
                <a:solidFill>
                  <a:srgbClr val="666666"/>
                </a:solidFill>
                <a:latin typeface="Arial" charset="0"/>
                <a:cs typeface="Arial" charset="0"/>
              </a:rPr>
              <a:t>1) Adapt</a:t>
            </a:r>
          </a:p>
          <a:p>
            <a:pPr indent="-152400" algn="l" eaLnBrk="1" hangingPunct="1">
              <a:spcBef>
                <a:spcPct val="0"/>
              </a:spcBef>
              <a:buClr>
                <a:srgbClr val="666666"/>
              </a:buClr>
            </a:pPr>
            <a:r>
              <a:rPr lang="en-US" sz="3000" smtClean="0">
                <a:solidFill>
                  <a:srgbClr val="666666"/>
                </a:solidFill>
                <a:latin typeface="Arial" charset="0"/>
                <a:cs typeface="Arial" charset="0"/>
              </a:rPr>
              <a:t>2) reversible injury</a:t>
            </a:r>
          </a:p>
          <a:p>
            <a:pPr indent="-152400" algn="l" eaLnBrk="1" hangingPunct="1">
              <a:spcBef>
                <a:spcPct val="0"/>
              </a:spcBef>
              <a:buClr>
                <a:srgbClr val="666666"/>
              </a:buClr>
            </a:pPr>
            <a:r>
              <a:rPr lang="en-US" sz="3000" smtClean="0">
                <a:solidFill>
                  <a:srgbClr val="666666"/>
                </a:solidFill>
                <a:latin typeface="Arial" charset="0"/>
                <a:cs typeface="Arial" charset="0"/>
              </a:rPr>
              <a:t>3) Irreversible injury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hape 359"/>
          <p:cNvSpPr txBox="1">
            <a:spLocks noGrp="1"/>
          </p:cNvSpPr>
          <p:nvPr>
            <p:ph type="title"/>
          </p:nvPr>
        </p:nvSpPr>
        <p:spPr bwMode="auto">
          <a:xfrm>
            <a:off x="271463" y="204788"/>
            <a:ext cx="8669337" cy="900112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Calcium escape</a:t>
            </a:r>
            <a:br>
              <a:rPr lang="en-US" smtClean="0">
                <a:latin typeface="Arial" charset="0"/>
                <a:cs typeface="Arial" charset="0"/>
              </a:rPr>
            </a:b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5714" name="Shape 360"/>
          <p:cNvSpPr txBox="1">
            <a:spLocks noGrp="1"/>
          </p:cNvSpPr>
          <p:nvPr>
            <p:ph type="body" idx="1"/>
          </p:nvPr>
        </p:nvSpPr>
        <p:spPr bwMode="auto">
          <a:xfrm>
            <a:off x="273050" y="1231900"/>
            <a:ext cx="8518525" cy="195738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u="sng" smtClean="0">
                <a:latin typeface="Arial" charset="0"/>
                <a:cs typeface="Arial" charset="0"/>
              </a:rPr>
              <a:t>calcium dependent lipases</a:t>
            </a:r>
            <a:r>
              <a:rPr lang="en-US" smtClean="0">
                <a:latin typeface="Arial" charset="0"/>
                <a:cs typeface="Arial" charset="0"/>
              </a:rPr>
              <a:t> - destroy cell membrane, pancreas</a:t>
            </a:r>
          </a:p>
          <a:p>
            <a:pPr eaLnBrk="1" hangingPunct="1">
              <a:buSzTx/>
            </a:pPr>
            <a:r>
              <a:rPr lang="en-US" u="sng" smtClean="0">
                <a:latin typeface="Arial" charset="0"/>
                <a:cs typeface="Arial" charset="0"/>
              </a:rPr>
              <a:t>proteases</a:t>
            </a:r>
            <a:r>
              <a:rPr lang="en-US" smtClean="0">
                <a:latin typeface="Arial" charset="0"/>
                <a:cs typeface="Arial" charset="0"/>
              </a:rPr>
              <a:t>  -destroy enzymes and structural proteins</a:t>
            </a:r>
          </a:p>
          <a:p>
            <a:pPr eaLnBrk="1" hangingPunct="1">
              <a:buSzTx/>
            </a:pPr>
            <a:r>
              <a:rPr lang="en-US" u="sng" smtClean="0">
                <a:latin typeface="Arial" charset="0"/>
                <a:cs typeface="Arial" charset="0"/>
              </a:rPr>
              <a:t>endonucleases</a:t>
            </a:r>
            <a:r>
              <a:rPr lang="en-US" smtClean="0">
                <a:latin typeface="Arial" charset="0"/>
                <a:cs typeface="Arial" charset="0"/>
              </a:rPr>
              <a:t> -destroy DNA and RNA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many enzymes are controlled/activated by calcium.</a:t>
            </a:r>
          </a:p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adipocere formation-</a:t>
            </a:r>
          </a:p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hape 365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Necrotic cell changes</a:t>
            </a:r>
          </a:p>
        </p:txBody>
      </p:sp>
      <p:sp>
        <p:nvSpPr>
          <p:cNvPr id="117762" name="Shape 366"/>
          <p:cNvSpPr txBox="1">
            <a:spLocks noGrp="1"/>
          </p:cNvSpPr>
          <p:nvPr>
            <p:ph type="body" idx="1"/>
          </p:nvPr>
        </p:nvSpPr>
        <p:spPr bwMode="auto">
          <a:xfrm>
            <a:off x="273050" y="1230313"/>
            <a:ext cx="8405813" cy="1152525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Karyolysis -destruction of nucleus contents, DNA degraded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Pyknosis -condenation of chromatin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Karyorrhexis -fragmentation of nucleus</a:t>
            </a:r>
          </a:p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7763" name="Shape 367"/>
          <p:cNvSpPr txBox="1">
            <a:spLocks noChangeArrowheads="1"/>
          </p:cNvSpPr>
          <p:nvPr/>
        </p:nvSpPr>
        <p:spPr bwMode="auto">
          <a:xfrm>
            <a:off x="365125" y="2536825"/>
            <a:ext cx="6897688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/>
              <a:t>Loss of basophilia -no DNA to stain, ribosomes dispersed .  Blue staining is paler.</a:t>
            </a:r>
          </a:p>
          <a:p>
            <a:endParaRPr lang="en-US"/>
          </a:p>
          <a:p>
            <a:r>
              <a:rPr lang="en-US" sz="2200"/>
              <a:t>increased acidophilia/eosinophilic -proteins denatured.  Red/pink staining brighter/darker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hape 372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hypereosinophilic muscle-ischemic</a:t>
            </a:r>
          </a:p>
        </p:txBody>
      </p:sp>
      <p:sp>
        <p:nvSpPr>
          <p:cNvPr id="119810" name="Shape 373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19811" name="Shape 374"/>
          <p:cNvSpPr>
            <a:spLocks noChangeArrowheads="1"/>
          </p:cNvSpPr>
          <p:nvPr/>
        </p:nvSpPr>
        <p:spPr bwMode="auto">
          <a:xfrm>
            <a:off x="757238" y="660400"/>
            <a:ext cx="5862637" cy="4311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hape 379"/>
          <p:cNvSpPr>
            <a:spLocks noChangeArrowheads="1"/>
          </p:cNvSpPr>
          <p:nvPr/>
        </p:nvSpPr>
        <p:spPr bwMode="auto">
          <a:xfrm>
            <a:off x="457200" y="257175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hape 384"/>
          <p:cNvSpPr>
            <a:spLocks noChangeArrowheads="1"/>
          </p:cNvSpPr>
          <p:nvPr/>
        </p:nvSpPr>
        <p:spPr bwMode="auto">
          <a:xfrm>
            <a:off x="457200" y="257175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hape 389"/>
          <p:cNvSpPr>
            <a:spLocks noChangeArrowheads="1"/>
          </p:cNvSpPr>
          <p:nvPr/>
        </p:nvSpPr>
        <p:spPr bwMode="auto">
          <a:xfrm>
            <a:off x="458788" y="209550"/>
            <a:ext cx="7415212" cy="39385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4" name="Shape 390"/>
          <p:cNvSpPr txBox="1">
            <a:spLocks noChangeArrowheads="1"/>
          </p:cNvSpPr>
          <p:nvPr/>
        </p:nvSpPr>
        <p:spPr bwMode="auto">
          <a:xfrm>
            <a:off x="2651125" y="0"/>
            <a:ext cx="60610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1500"/>
              <a:t>http://library.med.utah.edu/WebPath/jpeg4/ENDO051.jpg</a:t>
            </a:r>
          </a:p>
        </p:txBody>
      </p:sp>
      <p:sp>
        <p:nvSpPr>
          <p:cNvPr id="125955" name="Shape 391"/>
          <p:cNvSpPr txBox="1">
            <a:spLocks noChangeArrowheads="1"/>
          </p:cNvSpPr>
          <p:nvPr/>
        </p:nvSpPr>
        <p:spPr bwMode="auto">
          <a:xfrm>
            <a:off x="365125" y="4457700"/>
            <a:ext cx="493236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/>
              <a:t>Adrenal cortex infarct- coagulative necrosis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hape 396"/>
          <p:cNvSpPr>
            <a:spLocks noChangeArrowheads="1"/>
          </p:cNvSpPr>
          <p:nvPr/>
        </p:nvSpPr>
        <p:spPr bwMode="auto">
          <a:xfrm>
            <a:off x="457200" y="257175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hape 401"/>
          <p:cNvSpPr>
            <a:spLocks noChangeArrowheads="1"/>
          </p:cNvSpPr>
          <p:nvPr/>
        </p:nvSpPr>
        <p:spPr bwMode="auto">
          <a:xfrm>
            <a:off x="457200" y="257175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hape 406"/>
          <p:cNvSpPr>
            <a:spLocks noChangeArrowheads="1"/>
          </p:cNvSpPr>
          <p:nvPr/>
        </p:nvSpPr>
        <p:spPr bwMode="auto">
          <a:xfrm>
            <a:off x="457200" y="257175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hape 411"/>
          <p:cNvSpPr>
            <a:spLocks noChangeArrowheads="1"/>
          </p:cNvSpPr>
          <p:nvPr/>
        </p:nvSpPr>
        <p:spPr bwMode="auto">
          <a:xfrm>
            <a:off x="457200" y="257175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6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3600" b="1" smtClean="0">
                <a:latin typeface="Arial" charset="0"/>
                <a:cs typeface="Arial" charset="0"/>
              </a:rPr>
              <a:t>Adaptation</a:t>
            </a:r>
          </a:p>
        </p:txBody>
      </p:sp>
      <p:sp>
        <p:nvSpPr>
          <p:cNvPr id="25602" name="Shape 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/>
          <a:lstStyle/>
          <a:p>
            <a:pPr marL="342900" indent="-152400" eaLnBrk="1" hangingPunct="1">
              <a:spcBef>
                <a:spcPts val="600"/>
              </a:spcBef>
              <a:buClr>
                <a:srgbClr val="000000"/>
              </a:buClr>
            </a:pPr>
            <a:r>
              <a:rPr lang="en-US" sz="3000" smtClean="0">
                <a:latin typeface="Arial" charset="0"/>
                <a:cs typeface="Arial" charset="0"/>
              </a:rPr>
              <a:t>hyperplasia -more cells</a:t>
            </a:r>
          </a:p>
          <a:p>
            <a:pPr marL="342900" indent="-152400" eaLnBrk="1" hangingPunct="1">
              <a:spcBef>
                <a:spcPts val="600"/>
              </a:spcBef>
              <a:buClr>
                <a:srgbClr val="000000"/>
              </a:buClr>
            </a:pPr>
            <a:r>
              <a:rPr lang="en-US" sz="3000" smtClean="0">
                <a:latin typeface="Arial" charset="0"/>
                <a:cs typeface="Arial" charset="0"/>
              </a:rPr>
              <a:t>hypertrophy -bigger cells</a:t>
            </a:r>
          </a:p>
          <a:p>
            <a:pPr marL="342900" indent="-152400" eaLnBrk="1" hangingPunct="1">
              <a:spcBef>
                <a:spcPts val="600"/>
              </a:spcBef>
              <a:buClr>
                <a:srgbClr val="000000"/>
              </a:buClr>
            </a:pPr>
            <a:r>
              <a:rPr lang="en-US" sz="3000" smtClean="0">
                <a:latin typeface="Arial" charset="0"/>
                <a:cs typeface="Arial" charset="0"/>
              </a:rPr>
              <a:t>atrophy -fewer, smaller cells</a:t>
            </a:r>
          </a:p>
          <a:p>
            <a:pPr marL="342900" indent="-152400" eaLnBrk="1" hangingPunct="1">
              <a:spcBef>
                <a:spcPts val="600"/>
              </a:spcBef>
              <a:buClr>
                <a:srgbClr val="000000"/>
              </a:buClr>
            </a:pPr>
            <a:r>
              <a:rPr lang="en-US" sz="3000" smtClean="0">
                <a:latin typeface="Arial" charset="0"/>
                <a:cs typeface="Arial" charset="0"/>
              </a:rPr>
              <a:t>metaplasia- change to different cell type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hape 416"/>
          <p:cNvSpPr>
            <a:spLocks noChangeArrowheads="1"/>
          </p:cNvSpPr>
          <p:nvPr/>
        </p:nvSpPr>
        <p:spPr bwMode="auto">
          <a:xfrm>
            <a:off x="457200" y="257175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hape 421"/>
          <p:cNvSpPr>
            <a:spLocks noChangeArrowheads="1"/>
          </p:cNvSpPr>
          <p:nvPr/>
        </p:nvSpPr>
        <p:spPr bwMode="auto">
          <a:xfrm>
            <a:off x="390525" y="268288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2" name="Shape 422"/>
          <p:cNvSpPr txBox="1">
            <a:spLocks noChangeArrowheads="1"/>
          </p:cNvSpPr>
          <p:nvPr/>
        </p:nvSpPr>
        <p:spPr bwMode="auto">
          <a:xfrm>
            <a:off x="434975" y="250825"/>
            <a:ext cx="10017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/>
              <a:t>100x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hape 427"/>
          <p:cNvSpPr>
            <a:spLocks noChangeArrowheads="1"/>
          </p:cNvSpPr>
          <p:nvPr/>
        </p:nvSpPr>
        <p:spPr bwMode="auto">
          <a:xfrm>
            <a:off x="457200" y="257175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290" name="Shape 428"/>
          <p:cNvSpPr txBox="1">
            <a:spLocks noChangeArrowheads="1"/>
          </p:cNvSpPr>
          <p:nvPr/>
        </p:nvSpPr>
        <p:spPr bwMode="auto">
          <a:xfrm>
            <a:off x="590550" y="284163"/>
            <a:ext cx="847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/>
              <a:t>200x</a:t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hape 433"/>
          <p:cNvSpPr>
            <a:spLocks noChangeArrowheads="1"/>
          </p:cNvSpPr>
          <p:nvPr/>
        </p:nvSpPr>
        <p:spPr bwMode="auto">
          <a:xfrm>
            <a:off x="457200" y="257175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38" name="Shape 434"/>
          <p:cNvSpPr txBox="1">
            <a:spLocks noChangeArrowheads="1"/>
          </p:cNvSpPr>
          <p:nvPr/>
        </p:nvSpPr>
        <p:spPr bwMode="auto">
          <a:xfrm>
            <a:off x="590550" y="292100"/>
            <a:ext cx="9144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/>
              <a:t>600x</a:t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hape 439"/>
          <p:cNvSpPr txBox="1">
            <a:spLocks noGrp="1"/>
          </p:cNvSpPr>
          <p:nvPr>
            <p:ph type="title"/>
          </p:nvPr>
        </p:nvSpPr>
        <p:spPr bwMode="auto">
          <a:xfrm>
            <a:off x="271463" y="204788"/>
            <a:ext cx="8669337" cy="671512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Apoptosis</a:t>
            </a:r>
          </a:p>
        </p:txBody>
      </p:sp>
      <p:sp>
        <p:nvSpPr>
          <p:cNvPr id="144386" name="Shape 440"/>
          <p:cNvSpPr txBox="1">
            <a:spLocks noChangeArrowheads="1"/>
          </p:cNvSpPr>
          <p:nvPr/>
        </p:nvSpPr>
        <p:spPr bwMode="auto">
          <a:xfrm>
            <a:off x="182563" y="2743200"/>
            <a:ext cx="636746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/>
              <a:t>normal development -webs of fingers and toes</a:t>
            </a:r>
          </a:p>
          <a:p>
            <a:r>
              <a:rPr lang="en-US" sz="2200"/>
              <a:t>thymus, immune system-involution</a:t>
            </a:r>
          </a:p>
          <a:p>
            <a:r>
              <a:rPr lang="en-US" sz="2200"/>
              <a:t>sebaceous glands</a:t>
            </a:r>
          </a:p>
          <a:p>
            <a:r>
              <a:rPr lang="en-US" sz="2200"/>
              <a:t>viral infection</a:t>
            </a:r>
          </a:p>
          <a:p>
            <a:r>
              <a:rPr lang="en-US" sz="2200"/>
              <a:t>cancer</a:t>
            </a:r>
          </a:p>
          <a:p>
            <a:r>
              <a:rPr lang="en-US" sz="2200"/>
              <a:t>radiation injury</a:t>
            </a:r>
          </a:p>
        </p:txBody>
      </p:sp>
      <p:sp>
        <p:nvSpPr>
          <p:cNvPr id="144387" name="Shape 441"/>
          <p:cNvSpPr txBox="1">
            <a:spLocks noChangeArrowheads="1"/>
          </p:cNvSpPr>
          <p:nvPr/>
        </p:nvSpPr>
        <p:spPr bwMode="auto">
          <a:xfrm>
            <a:off x="182563" y="892175"/>
            <a:ext cx="67278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/>
              <a:t>deliberate cell "suicide"</a:t>
            </a:r>
          </a:p>
          <a:p>
            <a:r>
              <a:rPr lang="en-US" sz="2200"/>
              <a:t>requires energy</a:t>
            </a:r>
          </a:p>
          <a:p>
            <a:r>
              <a:rPr lang="en-US" sz="2200"/>
              <a:t>certain genes activated (caspases) and controlled cascade of events leading to apoptosis </a:t>
            </a:r>
          </a:p>
          <a:p>
            <a:r>
              <a:rPr lang="en-US" sz="2200"/>
              <a:t>Most notable-DNA fragmentation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hape 446"/>
          <p:cNvSpPr>
            <a:spLocks noChangeArrowheads="1"/>
          </p:cNvSpPr>
          <p:nvPr/>
        </p:nvSpPr>
        <p:spPr bwMode="auto">
          <a:xfrm>
            <a:off x="457200" y="257175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hape 451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apop 2</a:t>
            </a:r>
          </a:p>
        </p:txBody>
      </p:sp>
      <p:sp>
        <p:nvSpPr>
          <p:cNvPr id="148482" name="Shape 452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8483" name="Shape 453"/>
          <p:cNvSpPr>
            <a:spLocks noChangeArrowheads="1"/>
          </p:cNvSpPr>
          <p:nvPr/>
        </p:nvSpPr>
        <p:spPr bwMode="auto">
          <a:xfrm>
            <a:off x="479425" y="844550"/>
            <a:ext cx="6172200" cy="40878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hape 458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apoptotic bodies</a:t>
            </a:r>
          </a:p>
        </p:txBody>
      </p:sp>
      <p:sp>
        <p:nvSpPr>
          <p:cNvPr id="150530" name="Shape 459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50531" name="Shape 460"/>
          <p:cNvSpPr>
            <a:spLocks noChangeArrowheads="1"/>
          </p:cNvSpPr>
          <p:nvPr/>
        </p:nvSpPr>
        <p:spPr bwMode="auto">
          <a:xfrm>
            <a:off x="457200" y="257175"/>
            <a:ext cx="6172200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hape 465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2578" name="Shape 466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52579" name="Shape 467"/>
          <p:cNvSpPr>
            <a:spLocks noChangeArrowheads="1"/>
          </p:cNvSpPr>
          <p:nvPr/>
        </p:nvSpPr>
        <p:spPr bwMode="auto">
          <a:xfrm>
            <a:off x="304800" y="765175"/>
            <a:ext cx="8189913" cy="4108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80" name="Shape 468"/>
          <p:cNvSpPr txBox="1">
            <a:spLocks noChangeArrowheads="1"/>
          </p:cNvSpPr>
          <p:nvPr/>
        </p:nvSpPr>
        <p:spPr bwMode="auto">
          <a:xfrm>
            <a:off x="5424488" y="393700"/>
            <a:ext cx="22082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1500"/>
              <a:t>interventricular septum</a:t>
            </a:r>
          </a:p>
        </p:txBody>
      </p:sp>
      <p:sp>
        <p:nvSpPr>
          <p:cNvPr id="152581" name="Shape 469"/>
          <p:cNvSpPr txBox="1">
            <a:spLocks noChangeArrowheads="1"/>
          </p:cNvSpPr>
          <p:nvPr/>
        </p:nvSpPr>
        <p:spPr bwMode="auto">
          <a:xfrm>
            <a:off x="2917825" y="4808538"/>
            <a:ext cx="548005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1300"/>
              <a:t>http://library.med.utah.edu/WebPath/webpath.html</a:t>
            </a:r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hape 474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z="2400" smtClean="0">
                <a:latin typeface="Arial" charset="0"/>
                <a:cs typeface="Arial" charset="0"/>
              </a:rPr>
              <a:t>myocardial infarction day 1 or 2 with contraction bands</a:t>
            </a:r>
          </a:p>
        </p:txBody>
      </p:sp>
      <p:sp>
        <p:nvSpPr>
          <p:cNvPr id="154626" name="Shape 475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4627" name="Shape 476"/>
          <p:cNvSpPr>
            <a:spLocks noChangeArrowheads="1"/>
          </p:cNvSpPr>
          <p:nvPr/>
        </p:nvSpPr>
        <p:spPr bwMode="auto">
          <a:xfrm>
            <a:off x="314325" y="636588"/>
            <a:ext cx="6251575" cy="40687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28" name="Shape 477"/>
          <p:cNvSpPr txBox="1">
            <a:spLocks noChangeArrowheads="1"/>
          </p:cNvSpPr>
          <p:nvPr/>
        </p:nvSpPr>
        <p:spPr bwMode="auto">
          <a:xfrm>
            <a:off x="2286000" y="1285875"/>
            <a:ext cx="464026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/>
              <a:t> </a:t>
            </a:r>
          </a:p>
        </p:txBody>
      </p:sp>
      <p:sp>
        <p:nvSpPr>
          <p:cNvPr id="154629" name="Shape 478"/>
          <p:cNvSpPr txBox="1">
            <a:spLocks noChangeArrowheads="1"/>
          </p:cNvSpPr>
          <p:nvPr/>
        </p:nvSpPr>
        <p:spPr bwMode="auto">
          <a:xfrm>
            <a:off x="3330575" y="4808538"/>
            <a:ext cx="5138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1300"/>
              <a:t>http://library.med.utah.edu/WebPath/webpath.html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7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3600" b="1" smtClean="0">
                <a:latin typeface="Arial" charset="0"/>
                <a:cs typeface="Arial" charset="0"/>
              </a:rPr>
              <a:t>Reversible injury</a:t>
            </a:r>
          </a:p>
        </p:txBody>
      </p:sp>
      <p:sp>
        <p:nvSpPr>
          <p:cNvPr id="27650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/>
          <a:lstStyle/>
          <a:p>
            <a:pPr marL="342900" indent="-152400" eaLnBrk="1" hangingPunct="1">
              <a:spcBef>
                <a:spcPts val="600"/>
              </a:spcBef>
              <a:buClr>
                <a:srgbClr val="000000"/>
              </a:buClr>
            </a:pPr>
            <a:r>
              <a:rPr lang="en-US" sz="3000" smtClean="0">
                <a:latin typeface="Arial" charset="0"/>
                <a:cs typeface="Arial" charset="0"/>
              </a:rPr>
              <a:t>lack of ATP, switch to anaerobic respiration.  Cytosol more acidic, ion pumps start to fail</a:t>
            </a:r>
          </a:p>
          <a:p>
            <a:pPr marL="342900" indent="-152400" eaLnBrk="1" hangingPunct="1">
              <a:spcBef>
                <a:spcPts val="600"/>
              </a:spcBef>
              <a:buClr>
                <a:srgbClr val="000000"/>
              </a:buClr>
            </a:pPr>
            <a:endParaRPr lang="en-US" sz="3000" smtClean="0">
              <a:latin typeface="Arial" charset="0"/>
              <a:cs typeface="Arial" charset="0"/>
            </a:endParaRPr>
          </a:p>
          <a:p>
            <a:pPr marL="342900" indent="-152400" eaLnBrk="1" hangingPunct="1">
              <a:spcBef>
                <a:spcPts val="600"/>
              </a:spcBef>
              <a:buClr>
                <a:srgbClr val="000000"/>
              </a:buClr>
            </a:pPr>
            <a:r>
              <a:rPr lang="en-US" sz="3000" smtClean="0">
                <a:latin typeface="Arial" charset="0"/>
                <a:cs typeface="Arial" charset="0"/>
              </a:rPr>
              <a:t>Cell swelling -ion &amp; water balance </a:t>
            </a:r>
          </a:p>
          <a:p>
            <a:pPr marL="342900" indent="-152400" eaLnBrk="1" hangingPunct="1">
              <a:spcBef>
                <a:spcPts val="600"/>
              </a:spcBef>
              <a:buClr>
                <a:srgbClr val="000000"/>
              </a:buClr>
            </a:pPr>
            <a:r>
              <a:rPr lang="en-US" sz="3000" smtClean="0">
                <a:latin typeface="Arial" charset="0"/>
                <a:cs typeface="Arial" charset="0"/>
              </a:rPr>
              <a:t>detachment of ribosomes from rough ER</a:t>
            </a:r>
          </a:p>
          <a:p>
            <a:pPr marL="342900" indent="-152400" eaLnBrk="1" hangingPunct="1">
              <a:spcBef>
                <a:spcPts val="600"/>
              </a:spcBef>
              <a:buClr>
                <a:srgbClr val="000000"/>
              </a:buClr>
            </a:pPr>
            <a:r>
              <a:rPr lang="en-US" sz="3000" smtClean="0">
                <a:latin typeface="Arial" charset="0"/>
                <a:cs typeface="Arial" charset="0"/>
              </a:rPr>
              <a:t>less protein synthesis</a:t>
            </a: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hape 483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z="2400" smtClean="0">
                <a:latin typeface="Arial" charset="0"/>
                <a:cs typeface="Arial" charset="0"/>
              </a:rPr>
              <a:t>mi day 4</a:t>
            </a:r>
          </a:p>
        </p:txBody>
      </p:sp>
      <p:sp>
        <p:nvSpPr>
          <p:cNvPr id="156674" name="Shape 484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56675" name="Shape 485"/>
          <p:cNvSpPr>
            <a:spLocks noChangeArrowheads="1"/>
          </p:cNvSpPr>
          <p:nvPr/>
        </p:nvSpPr>
        <p:spPr bwMode="auto">
          <a:xfrm>
            <a:off x="236538" y="696913"/>
            <a:ext cx="8323262" cy="42497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76" name="Shape 486"/>
          <p:cNvSpPr txBox="1">
            <a:spLocks noChangeArrowheads="1"/>
          </p:cNvSpPr>
          <p:nvPr/>
        </p:nvSpPr>
        <p:spPr bwMode="auto">
          <a:xfrm>
            <a:off x="4376738" y="4875213"/>
            <a:ext cx="418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1300"/>
              <a:t>http://library.med.utah.edu/WebPath/webpath.html</a:t>
            </a:r>
          </a:p>
        </p:txBody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hape 491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mi week 2</a:t>
            </a:r>
          </a:p>
        </p:txBody>
      </p:sp>
      <p:sp>
        <p:nvSpPr>
          <p:cNvPr id="158722" name="Shape 492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58723" name="Shape 493"/>
          <p:cNvSpPr>
            <a:spLocks noChangeArrowheads="1"/>
          </p:cNvSpPr>
          <p:nvPr/>
        </p:nvSpPr>
        <p:spPr bwMode="auto">
          <a:xfrm>
            <a:off x="292100" y="979488"/>
            <a:ext cx="6126163" cy="40020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hape 498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z="2400" smtClean="0">
                <a:latin typeface="Arial" charset="0"/>
                <a:cs typeface="Arial" charset="0"/>
              </a:rPr>
              <a:t>old mi scar</a:t>
            </a:r>
          </a:p>
        </p:txBody>
      </p:sp>
      <p:sp>
        <p:nvSpPr>
          <p:cNvPr id="160770" name="Shape 499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60771" name="Shape 500"/>
          <p:cNvSpPr>
            <a:spLocks noChangeArrowheads="1"/>
          </p:cNvSpPr>
          <p:nvPr/>
        </p:nvSpPr>
        <p:spPr bwMode="auto">
          <a:xfrm>
            <a:off x="417513" y="655638"/>
            <a:ext cx="6342062" cy="40925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772" name="Shape 501"/>
          <p:cNvSpPr txBox="1">
            <a:spLocks noChangeArrowheads="1"/>
          </p:cNvSpPr>
          <p:nvPr/>
        </p:nvSpPr>
        <p:spPr bwMode="auto">
          <a:xfrm>
            <a:off x="2606675" y="4792663"/>
            <a:ext cx="5260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1300"/>
              <a:t>http://library.med.utah.edu/WebPath/webpath.html</a:t>
            </a:r>
          </a:p>
        </p:txBody>
      </p:sp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hape 506"/>
          <p:cNvSpPr>
            <a:spLocks noChangeArrowheads="1"/>
          </p:cNvSpPr>
          <p:nvPr/>
        </p:nvSpPr>
        <p:spPr bwMode="auto">
          <a:xfrm>
            <a:off x="714375" y="257175"/>
            <a:ext cx="5786438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18" name="Shape 507"/>
          <p:cNvSpPr txBox="1">
            <a:spLocks noChangeArrowheads="1"/>
          </p:cNvSpPr>
          <p:nvPr/>
        </p:nvSpPr>
        <p:spPr bwMode="auto">
          <a:xfrm>
            <a:off x="122238" y="166688"/>
            <a:ext cx="7159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/>
              <a:t>40x</a:t>
            </a:r>
          </a:p>
        </p:txBody>
      </p: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hape 512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Cardinal Signs Inflammation</a:t>
            </a:r>
          </a:p>
        </p:txBody>
      </p:sp>
      <p:sp>
        <p:nvSpPr>
          <p:cNvPr id="164866" name="Shape 513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tumor   -swelling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rubor    -redness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dolor    -pain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calor    -increased heat/warmth of injury site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functio laesa  "Loss of function" (Virchow ~1870)</a:t>
            </a:r>
          </a:p>
        </p:txBody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hape 518"/>
          <p:cNvSpPr>
            <a:spLocks noChangeArrowheads="1"/>
          </p:cNvSpPr>
          <p:nvPr/>
        </p:nvSpPr>
        <p:spPr bwMode="auto">
          <a:xfrm>
            <a:off x="714375" y="257175"/>
            <a:ext cx="5786438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14" name="Shape 519"/>
          <p:cNvSpPr txBox="1">
            <a:spLocks noChangeArrowheads="1"/>
          </p:cNvSpPr>
          <p:nvPr/>
        </p:nvSpPr>
        <p:spPr bwMode="auto">
          <a:xfrm>
            <a:off x="122238" y="166688"/>
            <a:ext cx="7159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/>
              <a:t>40x</a:t>
            </a:r>
          </a:p>
        </p:txBody>
      </p:sp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hape 524"/>
          <p:cNvSpPr>
            <a:spLocks noChangeArrowheads="1"/>
          </p:cNvSpPr>
          <p:nvPr/>
        </p:nvSpPr>
        <p:spPr bwMode="auto">
          <a:xfrm>
            <a:off x="714375" y="257175"/>
            <a:ext cx="5786438" cy="4629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962" name="Shape 525"/>
          <p:cNvSpPr txBox="1">
            <a:spLocks noChangeArrowheads="1"/>
          </p:cNvSpPr>
          <p:nvPr/>
        </p:nvSpPr>
        <p:spPr bwMode="auto">
          <a:xfrm>
            <a:off x="801688" y="317500"/>
            <a:ext cx="13525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/>
              <a:t>fen 100x</a:t>
            </a:r>
          </a:p>
        </p:txBody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hape 530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z="2400" smtClean="0">
                <a:latin typeface="Arial" charset="0"/>
                <a:cs typeface="Arial" charset="0"/>
              </a:rPr>
              <a:t>neurovascular bundle</a:t>
            </a:r>
          </a:p>
        </p:txBody>
      </p:sp>
      <p:sp>
        <p:nvSpPr>
          <p:cNvPr id="171010" name="Shape 531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1011" name="Shape 532"/>
          <p:cNvSpPr>
            <a:spLocks noChangeArrowheads="1"/>
          </p:cNvSpPr>
          <p:nvPr/>
        </p:nvSpPr>
        <p:spPr bwMode="auto">
          <a:xfrm>
            <a:off x="333375" y="593725"/>
            <a:ext cx="6172200" cy="40687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hape 537"/>
          <p:cNvSpPr>
            <a:spLocks noChangeArrowheads="1"/>
          </p:cNvSpPr>
          <p:nvPr/>
        </p:nvSpPr>
        <p:spPr bwMode="auto">
          <a:xfrm>
            <a:off x="246063" y="225425"/>
            <a:ext cx="8159750" cy="4695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58" name="Shape 538"/>
          <p:cNvSpPr txBox="1">
            <a:spLocks noChangeArrowheads="1"/>
          </p:cNvSpPr>
          <p:nvPr/>
        </p:nvSpPr>
        <p:spPr bwMode="auto">
          <a:xfrm>
            <a:off x="322263" y="268288"/>
            <a:ext cx="17494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/>
              <a:t>cheap 100x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81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What's a cell to do?</a:t>
            </a:r>
          </a:p>
        </p:txBody>
      </p:sp>
      <p:sp>
        <p:nvSpPr>
          <p:cNvPr id="29698" name="Shape 82"/>
          <p:cNvSpPr txBox="1">
            <a:spLocks noGrp="1"/>
          </p:cNvSpPr>
          <p:nvPr>
            <p:ph type="body" idx="1"/>
          </p:nvPr>
        </p:nvSpPr>
        <p:spPr bwMode="auto">
          <a:xfrm>
            <a:off x="277813" y="1096963"/>
            <a:ext cx="8588375" cy="3798887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Decreased ATP leads to more glycolysis -more acid.  pH down</a:t>
            </a:r>
          </a:p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Decreased ATP lets ion pumps fail -water and ions flow freely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in this environment, ribosomes detach from endoplasmic reticulum , limiting protein production-*no membrane proteins?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the cell swells with water as osmoregulation is lost.</a:t>
            </a:r>
          </a:p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organelles swell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the cell membrane develops "blebs" </a:t>
            </a:r>
          </a:p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SzTx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87"/>
          <p:cNvSpPr txBox="1">
            <a:spLocks noGrp="1"/>
          </p:cNvSpPr>
          <p:nvPr>
            <p:ph type="title"/>
          </p:nvPr>
        </p:nvSpPr>
        <p:spPr bwMode="auto">
          <a:xfrm>
            <a:off x="274638" y="206375"/>
            <a:ext cx="8662987" cy="6683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Hematoxylin&amp;Eosin stains</a:t>
            </a:r>
          </a:p>
        </p:txBody>
      </p:sp>
      <p:sp>
        <p:nvSpPr>
          <p:cNvPr id="31746" name="Shape 88"/>
          <p:cNvSpPr txBox="1">
            <a:spLocks noGrp="1"/>
          </p:cNvSpPr>
          <p:nvPr>
            <p:ph type="body" idx="1"/>
          </p:nvPr>
        </p:nvSpPr>
        <p:spPr bwMode="auto">
          <a:xfrm>
            <a:off x="274638" y="1235075"/>
            <a:ext cx="8662987" cy="3754438"/>
          </a:xfrm>
          <a:noFill/>
          <a:ln>
            <a:miter lim="800000"/>
            <a:headEnd/>
            <a:tailEnd/>
          </a:ln>
        </p:spPr>
        <p:txBody>
          <a:bodyPr vert="horz" wrap="square" lIns="31425" tIns="31425" rIns="31425" bIns="31425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31747" name="Shape 89"/>
          <p:cNvSpPr>
            <a:spLocks noChangeArrowheads="1"/>
          </p:cNvSpPr>
          <p:nvPr/>
        </p:nvSpPr>
        <p:spPr bwMode="auto">
          <a:xfrm>
            <a:off x="239713" y="693738"/>
            <a:ext cx="5211762" cy="2717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Shape 90"/>
          <p:cNvSpPr txBox="1">
            <a:spLocks noChangeArrowheads="1"/>
          </p:cNvSpPr>
          <p:nvPr/>
        </p:nvSpPr>
        <p:spPr bwMode="auto">
          <a:xfrm>
            <a:off x="325438" y="3073400"/>
            <a:ext cx="46069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1300"/>
              <a:t>http://waynesword.palomar.edu/ecoph4.htm</a:t>
            </a:r>
          </a:p>
        </p:txBody>
      </p:sp>
      <p:sp>
        <p:nvSpPr>
          <p:cNvPr id="31749" name="Shape 91"/>
          <p:cNvSpPr>
            <a:spLocks noChangeArrowheads="1"/>
          </p:cNvSpPr>
          <p:nvPr/>
        </p:nvSpPr>
        <p:spPr bwMode="auto">
          <a:xfrm>
            <a:off x="4264025" y="3484563"/>
            <a:ext cx="3667125" cy="1408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Shape 92"/>
          <p:cNvSpPr txBox="1">
            <a:spLocks noChangeArrowheads="1"/>
          </p:cNvSpPr>
          <p:nvPr/>
        </p:nvSpPr>
        <p:spPr bwMode="auto">
          <a:xfrm>
            <a:off x="92075" y="3565525"/>
            <a:ext cx="376237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25" tIns="31425" rIns="31425" bIns="31425"/>
          <a:lstStyle/>
          <a:p>
            <a:r>
              <a:rPr lang="en-US" sz="2200"/>
              <a:t>Heartwood from logwood tree</a:t>
            </a:r>
          </a:p>
          <a:p>
            <a:r>
              <a:rPr lang="en-US" sz="2200"/>
              <a:t>A basic dye-basophilic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PresentationFormat>On-screen Show (16:9)</PresentationFormat>
  <Paragraphs>230</Paragraphs>
  <Slides>78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Arial</vt:lpstr>
      <vt:lpstr>simple-light</vt:lpstr>
      <vt:lpstr>Custom Theme</vt:lpstr>
      <vt:lpstr>                     </vt:lpstr>
      <vt:lpstr>typical cartoon cell</vt:lpstr>
      <vt:lpstr>cartoon anatomy man</vt:lpstr>
      <vt:lpstr>Slide 4</vt:lpstr>
      <vt:lpstr>When homeostasis can’t be achieved=injury</vt:lpstr>
      <vt:lpstr>Adaptation</vt:lpstr>
      <vt:lpstr>Reversible injury</vt:lpstr>
      <vt:lpstr>What's a cell to do?</vt:lpstr>
      <vt:lpstr>Hematoxylin&amp;Eosin stains</vt:lpstr>
      <vt:lpstr>hematoxylin/eosin 2</vt:lpstr>
      <vt:lpstr>Basophilic vs. Acidophilic (eosinophilic)</vt:lpstr>
      <vt:lpstr>spleen</vt:lpstr>
      <vt:lpstr>Slide 13</vt:lpstr>
      <vt:lpstr>Slide 14</vt:lpstr>
      <vt:lpstr>Slide 15</vt:lpstr>
      <vt:lpstr>active vs "quiet" cells vs dividing cells </vt:lpstr>
      <vt:lpstr>Slide 17</vt:lpstr>
      <vt:lpstr>Slide 18</vt:lpstr>
      <vt:lpstr>Slide 19</vt:lpstr>
      <vt:lpstr>Slide 20</vt:lpstr>
      <vt:lpstr>Slide 21</vt:lpstr>
      <vt:lpstr>Slide 22</vt:lpstr>
      <vt:lpstr>Ischemia&amp; ions </vt:lpstr>
      <vt:lpstr>hypereosinophilic muscle-ischemic</vt:lpstr>
      <vt:lpstr>hydropic change</vt:lpstr>
      <vt:lpstr>Slide 26</vt:lpstr>
      <vt:lpstr>Slide 27</vt:lpstr>
      <vt:lpstr>esophageal gastric junction</vt:lpstr>
      <vt:lpstr>esophagus</vt:lpstr>
      <vt:lpstr>gastric esophogeal junction- 100x</vt:lpstr>
      <vt:lpstr>Barrett's esophagus</vt:lpstr>
      <vt:lpstr>healing skin wound</vt:lpstr>
      <vt:lpstr>Hypertrophy</vt:lpstr>
      <vt:lpstr>Slide 34</vt:lpstr>
      <vt:lpstr>hypertrophy</vt:lpstr>
      <vt:lpstr>Hyperplasia</vt:lpstr>
      <vt:lpstr>Hyperplasia-cell proliferation  </vt:lpstr>
      <vt:lpstr>atrophy </vt:lpstr>
      <vt:lpstr>Slide 39</vt:lpstr>
      <vt:lpstr>Slide 40</vt:lpstr>
      <vt:lpstr>What's a cell to do?</vt:lpstr>
      <vt:lpstr>Intracellular accumulations, extracellular depositions</vt:lpstr>
      <vt:lpstr>viral inclusions 2</vt:lpstr>
      <vt:lpstr>viral inclusions </vt:lpstr>
      <vt:lpstr>Slide 45</vt:lpstr>
      <vt:lpstr>mallory hyaline </vt:lpstr>
      <vt:lpstr>infarct border</vt:lpstr>
      <vt:lpstr>Slide 48</vt:lpstr>
      <vt:lpstr>Irreversible injury - cell death</vt:lpstr>
      <vt:lpstr>Calcium escape </vt:lpstr>
      <vt:lpstr>Necrotic cell changes</vt:lpstr>
      <vt:lpstr>hypereosinophilic muscle-ischemic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Apoptosis</vt:lpstr>
      <vt:lpstr>Slide 65</vt:lpstr>
      <vt:lpstr>apop 2</vt:lpstr>
      <vt:lpstr>apoptotic bodies</vt:lpstr>
      <vt:lpstr>Slide 68</vt:lpstr>
      <vt:lpstr>myocardial infarction day 1 or 2 with contraction bands</vt:lpstr>
      <vt:lpstr>mi day 4</vt:lpstr>
      <vt:lpstr>mi week 2</vt:lpstr>
      <vt:lpstr>old mi scar</vt:lpstr>
      <vt:lpstr>Slide 73</vt:lpstr>
      <vt:lpstr>Cardinal Signs Inflammation</vt:lpstr>
      <vt:lpstr>Slide 75</vt:lpstr>
      <vt:lpstr>Slide 76</vt:lpstr>
      <vt:lpstr>neurovascular bundle</vt:lpstr>
      <vt:lpstr>Slide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                    </dc:title>
  <cp:lastModifiedBy>new lab user</cp:lastModifiedBy>
  <cp:revision>1</cp:revision>
  <dcterms:modified xsi:type="dcterms:W3CDTF">2013-11-25T02:31:51Z</dcterms:modified>
</cp:coreProperties>
</file>